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366" r:id="rId3"/>
    <p:sldId id="259" r:id="rId4"/>
    <p:sldId id="369" r:id="rId5"/>
    <p:sldId id="322" r:id="rId6"/>
    <p:sldId id="371" r:id="rId7"/>
    <p:sldId id="372" r:id="rId8"/>
    <p:sldId id="373" r:id="rId9"/>
    <p:sldId id="374" r:id="rId10"/>
    <p:sldId id="375" r:id="rId11"/>
    <p:sldId id="376" r:id="rId12"/>
    <p:sldId id="320" r:id="rId13"/>
    <p:sldId id="321" r:id="rId14"/>
    <p:sldId id="296" r:id="rId15"/>
    <p:sldId id="313" r:id="rId16"/>
    <p:sldId id="324" r:id="rId17"/>
    <p:sldId id="325" r:id="rId18"/>
    <p:sldId id="323" r:id="rId19"/>
    <p:sldId id="355" r:id="rId20"/>
    <p:sldId id="357" r:id="rId21"/>
    <p:sldId id="377" r:id="rId22"/>
    <p:sldId id="378" r:id="rId23"/>
    <p:sldId id="379" r:id="rId24"/>
    <p:sldId id="380" r:id="rId25"/>
    <p:sldId id="381" r:id="rId26"/>
    <p:sldId id="382" r:id="rId27"/>
    <p:sldId id="383" r:id="rId28"/>
    <p:sldId id="385" r:id="rId29"/>
    <p:sldId id="386" r:id="rId30"/>
    <p:sldId id="387" r:id="rId31"/>
    <p:sldId id="388" r:id="rId32"/>
    <p:sldId id="389" r:id="rId33"/>
    <p:sldId id="390" r:id="rId34"/>
    <p:sldId id="391" r:id="rId35"/>
    <p:sldId id="392" r:id="rId36"/>
    <p:sldId id="393" r:id="rId37"/>
    <p:sldId id="394" r:id="rId38"/>
    <p:sldId id="395" r:id="rId39"/>
    <p:sldId id="370" r:id="rId40"/>
    <p:sldId id="299" r:id="rId41"/>
    <p:sldId id="329" r:id="rId42"/>
    <p:sldId id="345" r:id="rId43"/>
    <p:sldId id="314" r:id="rId44"/>
    <p:sldId id="340" r:id="rId45"/>
    <p:sldId id="346" r:id="rId46"/>
    <p:sldId id="315" r:id="rId47"/>
    <p:sldId id="341" r:id="rId48"/>
    <p:sldId id="347" r:id="rId49"/>
    <p:sldId id="350" r:id="rId50"/>
    <p:sldId id="352" r:id="rId51"/>
    <p:sldId id="351" r:id="rId52"/>
    <p:sldId id="363" r:id="rId53"/>
    <p:sldId id="336" r:id="rId54"/>
    <p:sldId id="337" r:id="rId55"/>
    <p:sldId id="338" r:id="rId56"/>
    <p:sldId id="360" r:id="rId57"/>
    <p:sldId id="358" r:id="rId58"/>
    <p:sldId id="359" r:id="rId59"/>
    <p:sldId id="362" r:id="rId60"/>
    <p:sldId id="361" r:id="rId61"/>
    <p:sldId id="396" r:id="rId62"/>
    <p:sldId id="397" r:id="rId63"/>
    <p:sldId id="293" r:id="rId64"/>
    <p:sldId id="364" r:id="rId65"/>
    <p:sldId id="356" r:id="rId66"/>
    <p:sldId id="318" r:id="rId67"/>
    <p:sldId id="368" r:id="rId68"/>
    <p:sldId id="302" r:id="rId69"/>
    <p:sldId id="303"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Ambler" initials="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AE18F"/>
    <a:srgbClr val="C9E7E9"/>
    <a:srgbClr val="CDE9EB"/>
    <a:srgbClr val="E5E5F7"/>
    <a:srgbClr val="FFCF37"/>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p:scale>
          <a:sx n="100" d="100"/>
          <a:sy n="100" d="100"/>
        </p:scale>
        <p:origin x="-1950"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54092543987557"/>
          <c:y val="6.1732718539678738E-2"/>
          <c:w val="0.74574462914357931"/>
          <c:h val="0.77476152588962832"/>
        </c:manualLayout>
      </c:layout>
      <c:barChart>
        <c:barDir val="bar"/>
        <c:grouping val="clustered"/>
        <c:varyColors val="0"/>
        <c:ser>
          <c:idx val="0"/>
          <c:order val="0"/>
          <c:tx>
            <c:strRef>
              <c:f>Sheet1!$B$1</c:f>
              <c:strCache>
                <c:ptCount val="1"/>
                <c:pt idx="0">
                  <c:v>Had Failures</c:v>
                </c:pt>
              </c:strCache>
            </c:strRef>
          </c:tx>
          <c:spPr>
            <a:solidFill>
              <a:srgbClr val="C00000"/>
            </a:solidFill>
          </c:spPr>
          <c:invertIfNegative val="0"/>
          <c:cat>
            <c:strRef>
              <c:f>Sheet1!$A$2:$A$11</c:f>
              <c:strCache>
                <c:ptCount val="10"/>
                <c:pt idx="0">
                  <c:v>Ent Tech Arch</c:v>
                </c:pt>
                <c:pt idx="1">
                  <c:v>Ent Bus Arch</c:v>
                </c:pt>
                <c:pt idx="2">
                  <c:v>Ent data </c:v>
                </c:pt>
                <c:pt idx="3">
                  <c:v>Reuse</c:v>
                </c:pt>
                <c:pt idx="4">
                  <c:v>Port Mgmt</c:v>
                </c:pt>
                <c:pt idx="5">
                  <c:v>Proc engineering</c:v>
                </c:pt>
                <c:pt idx="6">
                  <c:v>Governance</c:v>
                </c:pt>
                <c:pt idx="7">
                  <c:v>Operations</c:v>
                </c:pt>
                <c:pt idx="8">
                  <c:v>Support</c:v>
                </c:pt>
                <c:pt idx="9">
                  <c:v>Don't know</c:v>
                </c:pt>
              </c:strCache>
            </c:strRef>
          </c:cat>
          <c:val>
            <c:numRef>
              <c:f>Sheet1!$B$2:$B$11</c:f>
              <c:numCache>
                <c:formatCode>0%</c:formatCode>
                <c:ptCount val="10"/>
                <c:pt idx="0">
                  <c:v>0.32</c:v>
                </c:pt>
                <c:pt idx="1">
                  <c:v>0.28000000000000003</c:v>
                </c:pt>
                <c:pt idx="2">
                  <c:v>0.26</c:v>
                </c:pt>
                <c:pt idx="3">
                  <c:v>0.04</c:v>
                </c:pt>
                <c:pt idx="4">
                  <c:v>0.23</c:v>
                </c:pt>
                <c:pt idx="5">
                  <c:v>0.23</c:v>
                </c:pt>
                <c:pt idx="6">
                  <c:v>0.47</c:v>
                </c:pt>
                <c:pt idx="7">
                  <c:v>0.45</c:v>
                </c:pt>
                <c:pt idx="8">
                  <c:v>0.21</c:v>
                </c:pt>
                <c:pt idx="9">
                  <c:v>0.23</c:v>
                </c:pt>
              </c:numCache>
            </c:numRef>
          </c:val>
        </c:ser>
        <c:ser>
          <c:idx val="1"/>
          <c:order val="1"/>
          <c:tx>
            <c:strRef>
              <c:f>Sheet1!$C$1</c:f>
              <c:strCache>
                <c:ptCount val="1"/>
                <c:pt idx="0">
                  <c:v>Had Successes</c:v>
                </c:pt>
              </c:strCache>
            </c:strRef>
          </c:tx>
          <c:spPr>
            <a:solidFill>
              <a:srgbClr val="00B050"/>
            </a:solidFill>
          </c:spPr>
          <c:invertIfNegative val="0"/>
          <c:cat>
            <c:strRef>
              <c:f>Sheet1!$A$2:$A$11</c:f>
              <c:strCache>
                <c:ptCount val="10"/>
                <c:pt idx="0">
                  <c:v>Ent Tech Arch</c:v>
                </c:pt>
                <c:pt idx="1">
                  <c:v>Ent Bus Arch</c:v>
                </c:pt>
                <c:pt idx="2">
                  <c:v>Ent data </c:v>
                </c:pt>
                <c:pt idx="3">
                  <c:v>Reuse</c:v>
                </c:pt>
                <c:pt idx="4">
                  <c:v>Port Mgmt</c:v>
                </c:pt>
                <c:pt idx="5">
                  <c:v>Proc engineering</c:v>
                </c:pt>
                <c:pt idx="6">
                  <c:v>Governance</c:v>
                </c:pt>
                <c:pt idx="7">
                  <c:v>Operations</c:v>
                </c:pt>
                <c:pt idx="8">
                  <c:v>Support</c:v>
                </c:pt>
                <c:pt idx="9">
                  <c:v>Don't know</c:v>
                </c:pt>
              </c:strCache>
            </c:strRef>
          </c:cat>
          <c:val>
            <c:numRef>
              <c:f>Sheet1!$C$2:$C$11</c:f>
              <c:numCache>
                <c:formatCode>0%</c:formatCode>
                <c:ptCount val="10"/>
                <c:pt idx="0">
                  <c:v>0.46</c:v>
                </c:pt>
                <c:pt idx="1">
                  <c:v>0.15</c:v>
                </c:pt>
                <c:pt idx="2">
                  <c:v>0.28999999999999998</c:v>
                </c:pt>
                <c:pt idx="3">
                  <c:v>0.03</c:v>
                </c:pt>
                <c:pt idx="4">
                  <c:v>0.26</c:v>
                </c:pt>
                <c:pt idx="5">
                  <c:v>0.23</c:v>
                </c:pt>
                <c:pt idx="6">
                  <c:v>0.28999999999999998</c:v>
                </c:pt>
                <c:pt idx="7">
                  <c:v>0.46</c:v>
                </c:pt>
                <c:pt idx="8">
                  <c:v>0.46</c:v>
                </c:pt>
                <c:pt idx="9">
                  <c:v>0.25</c:v>
                </c:pt>
              </c:numCache>
            </c:numRef>
          </c:val>
        </c:ser>
        <c:dLbls>
          <c:showLegendKey val="0"/>
          <c:showVal val="0"/>
          <c:showCatName val="0"/>
          <c:showSerName val="0"/>
          <c:showPercent val="0"/>
          <c:showBubbleSize val="0"/>
        </c:dLbls>
        <c:gapWidth val="150"/>
        <c:axId val="37459840"/>
        <c:axId val="37461376"/>
      </c:barChart>
      <c:catAx>
        <c:axId val="37459840"/>
        <c:scaling>
          <c:orientation val="minMax"/>
        </c:scaling>
        <c:delete val="0"/>
        <c:axPos val="l"/>
        <c:numFmt formatCode="General" sourceLinked="1"/>
        <c:majorTickMark val="out"/>
        <c:minorTickMark val="none"/>
        <c:tickLblPos val="nextTo"/>
        <c:crossAx val="37461376"/>
        <c:crosses val="autoZero"/>
        <c:auto val="1"/>
        <c:lblAlgn val="ctr"/>
        <c:lblOffset val="100"/>
        <c:noMultiLvlLbl val="0"/>
      </c:catAx>
      <c:valAx>
        <c:axId val="37461376"/>
        <c:scaling>
          <c:orientation val="minMax"/>
        </c:scaling>
        <c:delete val="0"/>
        <c:axPos val="b"/>
        <c:majorGridlines/>
        <c:numFmt formatCode="0%" sourceLinked="1"/>
        <c:majorTickMark val="out"/>
        <c:minorTickMark val="none"/>
        <c:tickLblPos val="nextTo"/>
        <c:crossAx val="37459840"/>
        <c:crosses val="autoZero"/>
        <c:crossBetween val="between"/>
      </c:valAx>
      <c:spPr>
        <a:noFill/>
        <a:ln w="25368">
          <a:noFill/>
        </a:ln>
      </c:spPr>
    </c:plotArea>
    <c:legend>
      <c:legendPos val="b"/>
      <c:layout/>
      <c:overlay val="0"/>
    </c:legend>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Had Failures</c:v>
                </c:pt>
              </c:strCache>
            </c:strRef>
          </c:tx>
          <c:spPr>
            <a:solidFill>
              <a:srgbClr val="C00000"/>
            </a:solidFill>
          </c:spPr>
          <c:invertIfNegative val="0"/>
          <c:cat>
            <c:strRef>
              <c:f>Sheet1!$A$2:$A$6</c:f>
              <c:strCache>
                <c:ptCount val="5"/>
                <c:pt idx="0">
                  <c:v>High Risk</c:v>
                </c:pt>
                <c:pt idx="1">
                  <c:v>Complex</c:v>
                </c:pt>
                <c:pt idx="2">
                  <c:v>Medium complexity</c:v>
                </c:pt>
                <c:pt idx="3">
                  <c:v>Straightforward</c:v>
                </c:pt>
                <c:pt idx="4">
                  <c:v>Pilot Projects</c:v>
                </c:pt>
              </c:strCache>
            </c:strRef>
          </c:cat>
          <c:val>
            <c:numRef>
              <c:f>Sheet1!$B$2:$B$6</c:f>
              <c:numCache>
                <c:formatCode>0%</c:formatCode>
                <c:ptCount val="5"/>
                <c:pt idx="0">
                  <c:v>0.19</c:v>
                </c:pt>
                <c:pt idx="1">
                  <c:v>0.51</c:v>
                </c:pt>
                <c:pt idx="2">
                  <c:v>0.51</c:v>
                </c:pt>
                <c:pt idx="3">
                  <c:v>0.28000000000000003</c:v>
                </c:pt>
                <c:pt idx="4">
                  <c:v>0.21</c:v>
                </c:pt>
              </c:numCache>
            </c:numRef>
          </c:val>
        </c:ser>
        <c:ser>
          <c:idx val="1"/>
          <c:order val="1"/>
          <c:tx>
            <c:strRef>
              <c:f>Sheet1!$C$1</c:f>
              <c:strCache>
                <c:ptCount val="1"/>
                <c:pt idx="0">
                  <c:v>Had Successes</c:v>
                </c:pt>
              </c:strCache>
            </c:strRef>
          </c:tx>
          <c:spPr>
            <a:solidFill>
              <a:srgbClr val="00B050"/>
            </a:solidFill>
          </c:spPr>
          <c:invertIfNegative val="0"/>
          <c:cat>
            <c:strRef>
              <c:f>Sheet1!$A$2:$A$6</c:f>
              <c:strCache>
                <c:ptCount val="5"/>
                <c:pt idx="0">
                  <c:v>High Risk</c:v>
                </c:pt>
                <c:pt idx="1">
                  <c:v>Complex</c:v>
                </c:pt>
                <c:pt idx="2">
                  <c:v>Medium complexity</c:v>
                </c:pt>
                <c:pt idx="3">
                  <c:v>Straightforward</c:v>
                </c:pt>
                <c:pt idx="4">
                  <c:v>Pilot Projects</c:v>
                </c:pt>
              </c:strCache>
            </c:strRef>
          </c:cat>
          <c:val>
            <c:numRef>
              <c:f>Sheet1!$C$2:$C$6</c:f>
              <c:numCache>
                <c:formatCode>0%</c:formatCode>
                <c:ptCount val="5"/>
                <c:pt idx="0">
                  <c:v>0.26</c:v>
                </c:pt>
                <c:pt idx="1">
                  <c:v>0.43</c:v>
                </c:pt>
                <c:pt idx="2">
                  <c:v>0.68</c:v>
                </c:pt>
                <c:pt idx="3">
                  <c:v>0.54</c:v>
                </c:pt>
                <c:pt idx="4">
                  <c:v>0.47</c:v>
                </c:pt>
              </c:numCache>
            </c:numRef>
          </c:val>
        </c:ser>
        <c:dLbls>
          <c:showLegendKey val="0"/>
          <c:showVal val="0"/>
          <c:showCatName val="0"/>
          <c:showSerName val="0"/>
          <c:showPercent val="0"/>
          <c:showBubbleSize val="0"/>
        </c:dLbls>
        <c:gapWidth val="150"/>
        <c:axId val="45098112"/>
        <c:axId val="45099648"/>
      </c:barChart>
      <c:catAx>
        <c:axId val="45098112"/>
        <c:scaling>
          <c:orientation val="minMax"/>
        </c:scaling>
        <c:delete val="0"/>
        <c:axPos val="l"/>
        <c:numFmt formatCode="General" sourceLinked="1"/>
        <c:majorTickMark val="out"/>
        <c:minorTickMark val="none"/>
        <c:tickLblPos val="nextTo"/>
        <c:crossAx val="45099648"/>
        <c:crosses val="autoZero"/>
        <c:auto val="1"/>
        <c:lblAlgn val="ctr"/>
        <c:lblOffset val="100"/>
        <c:noMultiLvlLbl val="0"/>
      </c:catAx>
      <c:valAx>
        <c:axId val="45099648"/>
        <c:scaling>
          <c:orientation val="minMax"/>
        </c:scaling>
        <c:delete val="0"/>
        <c:axPos val="b"/>
        <c:majorGridlines/>
        <c:numFmt formatCode="0%" sourceLinked="1"/>
        <c:majorTickMark val="out"/>
        <c:minorTickMark val="none"/>
        <c:tickLblPos val="nextTo"/>
        <c:crossAx val="45098112"/>
        <c:crosses val="autoZero"/>
        <c:crossBetween val="between"/>
      </c:valAx>
      <c:spPr>
        <a:noFill/>
        <a:ln w="25368">
          <a:noFill/>
        </a:ln>
      </c:spPr>
    </c:plotArea>
    <c:legend>
      <c:legendPos val="b"/>
      <c:layout/>
      <c:overlay val="0"/>
    </c:legend>
    <c:plotVisOnly val="1"/>
    <c:dispBlanksAs val="gap"/>
    <c:showDLblsOverMax val="0"/>
  </c:chart>
  <c:txPr>
    <a:bodyPr/>
    <a:lstStyle/>
    <a:p>
      <a:pPr>
        <a:defRPr sz="1796"/>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Had Failures</c:v>
                </c:pt>
              </c:strCache>
            </c:strRef>
          </c:tx>
          <c:spPr>
            <a:solidFill>
              <a:srgbClr val="C00000"/>
            </a:solidFill>
          </c:spPr>
          <c:invertIfNegative val="0"/>
          <c:cat>
            <c:strRef>
              <c:f>Sheet1!$A$2:$A$10</c:f>
              <c:strCache>
                <c:ptCount val="9"/>
                <c:pt idx="0">
                  <c:v>Multi-platform</c:v>
                </c:pt>
                <c:pt idx="1">
                  <c:v>Single platform</c:v>
                </c:pt>
                <c:pt idx="2">
                  <c:v>Fix legacy data</c:v>
                </c:pt>
                <c:pt idx="3">
                  <c:v>Access legacy data</c:v>
                </c:pt>
                <c:pt idx="4">
                  <c:v>Fix legacy systems</c:v>
                </c:pt>
                <c:pt idx="5">
                  <c:v>System integration</c:v>
                </c:pt>
                <c:pt idx="6">
                  <c:v>Package/COTS</c:v>
                </c:pt>
                <c:pt idx="7">
                  <c:v>Stand-alone</c:v>
                </c:pt>
                <c:pt idx="8">
                  <c:v>Greenfield</c:v>
                </c:pt>
              </c:strCache>
            </c:strRef>
          </c:cat>
          <c:val>
            <c:numRef>
              <c:f>Sheet1!$B$2:$B$10</c:f>
              <c:numCache>
                <c:formatCode>0%</c:formatCode>
                <c:ptCount val="9"/>
                <c:pt idx="0">
                  <c:v>0.36</c:v>
                </c:pt>
                <c:pt idx="1">
                  <c:v>0.21</c:v>
                </c:pt>
                <c:pt idx="2">
                  <c:v>0.17</c:v>
                </c:pt>
                <c:pt idx="3">
                  <c:v>0.3</c:v>
                </c:pt>
                <c:pt idx="4">
                  <c:v>0.4</c:v>
                </c:pt>
                <c:pt idx="5">
                  <c:v>0.55000000000000004</c:v>
                </c:pt>
                <c:pt idx="6">
                  <c:v>0.28000000000000003</c:v>
                </c:pt>
                <c:pt idx="7">
                  <c:v>0.23</c:v>
                </c:pt>
                <c:pt idx="8">
                  <c:v>0.45</c:v>
                </c:pt>
              </c:numCache>
            </c:numRef>
          </c:val>
        </c:ser>
        <c:ser>
          <c:idx val="1"/>
          <c:order val="1"/>
          <c:tx>
            <c:strRef>
              <c:f>Sheet1!$C$1</c:f>
              <c:strCache>
                <c:ptCount val="1"/>
                <c:pt idx="0">
                  <c:v>Had Successes</c:v>
                </c:pt>
              </c:strCache>
            </c:strRef>
          </c:tx>
          <c:spPr>
            <a:solidFill>
              <a:srgbClr val="00B050"/>
            </a:solidFill>
          </c:spPr>
          <c:invertIfNegative val="0"/>
          <c:cat>
            <c:strRef>
              <c:f>Sheet1!$A$2:$A$10</c:f>
              <c:strCache>
                <c:ptCount val="9"/>
                <c:pt idx="0">
                  <c:v>Multi-platform</c:v>
                </c:pt>
                <c:pt idx="1">
                  <c:v>Single platform</c:v>
                </c:pt>
                <c:pt idx="2">
                  <c:v>Fix legacy data</c:v>
                </c:pt>
                <c:pt idx="3">
                  <c:v>Access legacy data</c:v>
                </c:pt>
                <c:pt idx="4">
                  <c:v>Fix legacy systems</c:v>
                </c:pt>
                <c:pt idx="5">
                  <c:v>System integration</c:v>
                </c:pt>
                <c:pt idx="6">
                  <c:v>Package/COTS</c:v>
                </c:pt>
                <c:pt idx="7">
                  <c:v>Stand-alone</c:v>
                </c:pt>
                <c:pt idx="8">
                  <c:v>Greenfield</c:v>
                </c:pt>
              </c:strCache>
            </c:strRef>
          </c:cat>
          <c:val>
            <c:numRef>
              <c:f>Sheet1!$C$2:$C$10</c:f>
              <c:numCache>
                <c:formatCode>0%</c:formatCode>
                <c:ptCount val="9"/>
                <c:pt idx="0">
                  <c:v>0.42</c:v>
                </c:pt>
                <c:pt idx="1">
                  <c:v>0.62</c:v>
                </c:pt>
                <c:pt idx="2">
                  <c:v>0.28000000000000003</c:v>
                </c:pt>
                <c:pt idx="3">
                  <c:v>0.48</c:v>
                </c:pt>
                <c:pt idx="4">
                  <c:v>0.46</c:v>
                </c:pt>
                <c:pt idx="5">
                  <c:v>0.68</c:v>
                </c:pt>
                <c:pt idx="6">
                  <c:v>0.26</c:v>
                </c:pt>
                <c:pt idx="7">
                  <c:v>0.54</c:v>
                </c:pt>
                <c:pt idx="8">
                  <c:v>0.66</c:v>
                </c:pt>
              </c:numCache>
            </c:numRef>
          </c:val>
        </c:ser>
        <c:dLbls>
          <c:showLegendKey val="0"/>
          <c:showVal val="0"/>
          <c:showCatName val="0"/>
          <c:showSerName val="0"/>
          <c:showPercent val="0"/>
          <c:showBubbleSize val="0"/>
        </c:dLbls>
        <c:gapWidth val="150"/>
        <c:axId val="45065728"/>
        <c:axId val="45067264"/>
      </c:barChart>
      <c:catAx>
        <c:axId val="45065728"/>
        <c:scaling>
          <c:orientation val="minMax"/>
        </c:scaling>
        <c:delete val="0"/>
        <c:axPos val="l"/>
        <c:numFmt formatCode="General" sourceLinked="1"/>
        <c:majorTickMark val="out"/>
        <c:minorTickMark val="none"/>
        <c:tickLblPos val="nextTo"/>
        <c:crossAx val="45067264"/>
        <c:crosses val="autoZero"/>
        <c:auto val="1"/>
        <c:lblAlgn val="ctr"/>
        <c:lblOffset val="100"/>
        <c:noMultiLvlLbl val="0"/>
      </c:catAx>
      <c:valAx>
        <c:axId val="45067264"/>
        <c:scaling>
          <c:orientation val="minMax"/>
        </c:scaling>
        <c:delete val="0"/>
        <c:axPos val="b"/>
        <c:majorGridlines/>
        <c:numFmt formatCode="0%" sourceLinked="1"/>
        <c:majorTickMark val="out"/>
        <c:minorTickMark val="none"/>
        <c:tickLblPos val="nextTo"/>
        <c:crossAx val="45065728"/>
        <c:crosses val="autoZero"/>
        <c:crossBetween val="between"/>
      </c:valAx>
      <c:spPr>
        <a:noFill/>
        <a:ln w="25368">
          <a:noFill/>
        </a:ln>
      </c:spPr>
    </c:plotArea>
    <c:legend>
      <c:legendPos val="b"/>
      <c:layout/>
      <c:overlay val="0"/>
    </c:legend>
    <c:plotVisOnly val="1"/>
    <c:dispBlanksAs val="gap"/>
    <c:showDLblsOverMax val="0"/>
  </c:chart>
  <c:txPr>
    <a:bodyPr/>
    <a:lstStyle/>
    <a:p>
      <a:pPr>
        <a:defRPr sz="1796"/>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Had Failures</c:v>
                </c:pt>
              </c:strCache>
            </c:strRef>
          </c:tx>
          <c:spPr>
            <a:solidFill>
              <a:srgbClr val="C00000"/>
            </a:solidFill>
          </c:spPr>
          <c:invertIfNegative val="0"/>
          <c:cat>
            <c:strRef>
              <c:f>Sheet1!$A$2:$A$7</c:f>
              <c:strCache>
                <c:ptCount val="6"/>
                <c:pt idx="0">
                  <c:v>Outsourcing</c:v>
                </c:pt>
                <c:pt idx="1">
                  <c:v>Partner organizations</c:v>
                </c:pt>
                <c:pt idx="2">
                  <c:v>Contractors/consultants</c:v>
                </c:pt>
                <c:pt idx="3">
                  <c:v>Several countries</c:v>
                </c:pt>
                <c:pt idx="4">
                  <c:v>Several divisions</c:v>
                </c:pt>
                <c:pt idx="5">
                  <c:v>Same division</c:v>
                </c:pt>
              </c:strCache>
            </c:strRef>
          </c:cat>
          <c:val>
            <c:numRef>
              <c:f>Sheet1!$B$2:$B$7</c:f>
              <c:numCache>
                <c:formatCode>0%</c:formatCode>
                <c:ptCount val="6"/>
                <c:pt idx="0">
                  <c:v>0.17</c:v>
                </c:pt>
                <c:pt idx="1">
                  <c:v>0.28000000000000003</c:v>
                </c:pt>
                <c:pt idx="2">
                  <c:v>0.55000000000000004</c:v>
                </c:pt>
                <c:pt idx="3">
                  <c:v>0.38</c:v>
                </c:pt>
                <c:pt idx="4">
                  <c:v>0.51</c:v>
                </c:pt>
                <c:pt idx="5">
                  <c:v>0.34</c:v>
                </c:pt>
              </c:numCache>
            </c:numRef>
          </c:val>
        </c:ser>
        <c:ser>
          <c:idx val="1"/>
          <c:order val="1"/>
          <c:tx>
            <c:strRef>
              <c:f>Sheet1!$C$1</c:f>
              <c:strCache>
                <c:ptCount val="1"/>
                <c:pt idx="0">
                  <c:v>Had Successes</c:v>
                </c:pt>
              </c:strCache>
            </c:strRef>
          </c:tx>
          <c:spPr>
            <a:solidFill>
              <a:srgbClr val="00B050"/>
            </a:solidFill>
          </c:spPr>
          <c:invertIfNegative val="0"/>
          <c:cat>
            <c:strRef>
              <c:f>Sheet1!$A$2:$A$7</c:f>
              <c:strCache>
                <c:ptCount val="6"/>
                <c:pt idx="0">
                  <c:v>Outsourcing</c:v>
                </c:pt>
                <c:pt idx="1">
                  <c:v>Partner organizations</c:v>
                </c:pt>
                <c:pt idx="2">
                  <c:v>Contractors/consultants</c:v>
                </c:pt>
                <c:pt idx="3">
                  <c:v>Several countries</c:v>
                </c:pt>
                <c:pt idx="4">
                  <c:v>Several divisions</c:v>
                </c:pt>
                <c:pt idx="5">
                  <c:v>Same division</c:v>
                </c:pt>
              </c:strCache>
            </c:strRef>
          </c:cat>
          <c:val>
            <c:numRef>
              <c:f>Sheet1!$C$2:$C$7</c:f>
              <c:numCache>
                <c:formatCode>0%</c:formatCode>
                <c:ptCount val="6"/>
                <c:pt idx="0">
                  <c:v>0.2</c:v>
                </c:pt>
                <c:pt idx="1">
                  <c:v>0.31</c:v>
                </c:pt>
                <c:pt idx="2">
                  <c:v>0.59</c:v>
                </c:pt>
                <c:pt idx="3">
                  <c:v>0.4</c:v>
                </c:pt>
                <c:pt idx="4">
                  <c:v>0.63</c:v>
                </c:pt>
                <c:pt idx="5">
                  <c:v>0.71</c:v>
                </c:pt>
              </c:numCache>
            </c:numRef>
          </c:val>
        </c:ser>
        <c:dLbls>
          <c:showLegendKey val="0"/>
          <c:showVal val="0"/>
          <c:showCatName val="0"/>
          <c:showSerName val="0"/>
          <c:showPercent val="0"/>
          <c:showBubbleSize val="0"/>
        </c:dLbls>
        <c:gapWidth val="150"/>
        <c:axId val="45696896"/>
        <c:axId val="45698432"/>
      </c:barChart>
      <c:catAx>
        <c:axId val="45696896"/>
        <c:scaling>
          <c:orientation val="minMax"/>
        </c:scaling>
        <c:delete val="0"/>
        <c:axPos val="l"/>
        <c:numFmt formatCode="General" sourceLinked="1"/>
        <c:majorTickMark val="out"/>
        <c:minorTickMark val="none"/>
        <c:tickLblPos val="nextTo"/>
        <c:crossAx val="45698432"/>
        <c:crosses val="autoZero"/>
        <c:auto val="1"/>
        <c:lblAlgn val="ctr"/>
        <c:lblOffset val="100"/>
        <c:noMultiLvlLbl val="0"/>
      </c:catAx>
      <c:valAx>
        <c:axId val="45698432"/>
        <c:scaling>
          <c:orientation val="minMax"/>
        </c:scaling>
        <c:delete val="0"/>
        <c:axPos val="b"/>
        <c:majorGridlines/>
        <c:numFmt formatCode="0%" sourceLinked="1"/>
        <c:majorTickMark val="out"/>
        <c:minorTickMark val="none"/>
        <c:tickLblPos val="nextTo"/>
        <c:crossAx val="45696896"/>
        <c:crosses val="autoZero"/>
        <c:crossBetween val="between"/>
      </c:valAx>
      <c:spPr>
        <a:noFill/>
        <a:ln w="25368">
          <a:noFill/>
        </a:ln>
      </c:spPr>
    </c:plotArea>
    <c:legend>
      <c:legendPos val="b"/>
      <c:layout/>
      <c:overlay val="0"/>
    </c:legend>
    <c:plotVisOnly val="1"/>
    <c:dispBlanksAs val="gap"/>
    <c:showDLblsOverMax val="0"/>
  </c:chart>
  <c:txPr>
    <a:bodyPr/>
    <a:lstStyle/>
    <a:p>
      <a:pPr>
        <a:defRPr sz="1796"/>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Had Failures</c:v>
                </c:pt>
              </c:strCache>
            </c:strRef>
          </c:tx>
          <c:spPr>
            <a:solidFill>
              <a:srgbClr val="C00000"/>
            </a:solidFill>
          </c:spPr>
          <c:invertIfNegative val="0"/>
          <c:cat>
            <c:strRef>
              <c:f>Sheet1!$A$2:$A$11</c:f>
              <c:strCache>
                <c:ptCount val="10"/>
                <c:pt idx="0">
                  <c:v>Waterfall culture</c:v>
                </c:pt>
                <c:pt idx="1">
                  <c:v>Lack of trust</c:v>
                </c:pt>
                <c:pt idx="2">
                  <c:v>Lack of stakeholder involvement</c:v>
                </c:pt>
                <c:pt idx="3">
                  <c:v>Waterfall governance</c:v>
                </c:pt>
                <c:pt idx="4">
                  <c:v>Specialized IT staff</c:v>
                </c:pt>
                <c:pt idx="5">
                  <c:v>Command and control culture</c:v>
                </c:pt>
                <c:pt idx="6">
                  <c:v>Differing visions</c:v>
                </c:pt>
                <c:pt idx="7">
                  <c:v>Management resistance</c:v>
                </c:pt>
                <c:pt idx="8">
                  <c:v>Stakeholder resistance</c:v>
                </c:pt>
                <c:pt idx="9">
                  <c:v>Needed coaching</c:v>
                </c:pt>
              </c:strCache>
            </c:strRef>
          </c:cat>
          <c:val>
            <c:numRef>
              <c:f>Sheet1!$B$2:$B$11</c:f>
              <c:numCache>
                <c:formatCode>0%</c:formatCode>
                <c:ptCount val="10"/>
                <c:pt idx="0">
                  <c:v>0.68</c:v>
                </c:pt>
                <c:pt idx="1">
                  <c:v>0.66</c:v>
                </c:pt>
                <c:pt idx="2">
                  <c:v>0.62</c:v>
                </c:pt>
                <c:pt idx="3">
                  <c:v>0.49</c:v>
                </c:pt>
                <c:pt idx="4">
                  <c:v>0.3</c:v>
                </c:pt>
                <c:pt idx="5">
                  <c:v>0.6</c:v>
                </c:pt>
                <c:pt idx="6">
                  <c:v>0.38</c:v>
                </c:pt>
                <c:pt idx="7">
                  <c:v>0.3</c:v>
                </c:pt>
                <c:pt idx="8">
                  <c:v>0.32</c:v>
                </c:pt>
                <c:pt idx="9">
                  <c:v>0.38</c:v>
                </c:pt>
              </c:numCache>
            </c:numRef>
          </c:val>
        </c:ser>
        <c:ser>
          <c:idx val="1"/>
          <c:order val="1"/>
          <c:tx>
            <c:strRef>
              <c:f>Sheet1!$C$1</c:f>
              <c:strCache>
                <c:ptCount val="1"/>
                <c:pt idx="0">
                  <c:v>Had Successes</c:v>
                </c:pt>
              </c:strCache>
            </c:strRef>
          </c:tx>
          <c:spPr>
            <a:solidFill>
              <a:srgbClr val="00B050"/>
            </a:solidFill>
          </c:spPr>
          <c:invertIfNegative val="0"/>
          <c:cat>
            <c:strRef>
              <c:f>Sheet1!$A$2:$A$11</c:f>
              <c:strCache>
                <c:ptCount val="10"/>
                <c:pt idx="0">
                  <c:v>Waterfall culture</c:v>
                </c:pt>
                <c:pt idx="1">
                  <c:v>Lack of trust</c:v>
                </c:pt>
                <c:pt idx="2">
                  <c:v>Lack of stakeholder involvement</c:v>
                </c:pt>
                <c:pt idx="3">
                  <c:v>Waterfall governance</c:v>
                </c:pt>
                <c:pt idx="4">
                  <c:v>Specialized IT staff</c:v>
                </c:pt>
                <c:pt idx="5">
                  <c:v>Command and control culture</c:v>
                </c:pt>
                <c:pt idx="6">
                  <c:v>Differing visions</c:v>
                </c:pt>
                <c:pt idx="7">
                  <c:v>Management resistance</c:v>
                </c:pt>
                <c:pt idx="8">
                  <c:v>Stakeholder resistance</c:v>
                </c:pt>
                <c:pt idx="9">
                  <c:v>Needed coaching</c:v>
                </c:pt>
              </c:strCache>
            </c:strRef>
          </c:cat>
          <c:val>
            <c:numRef>
              <c:f>Sheet1!$C$2:$C$11</c:f>
              <c:numCache>
                <c:formatCode>0%</c:formatCode>
                <c:ptCount val="10"/>
                <c:pt idx="0">
                  <c:v>0.75</c:v>
                </c:pt>
                <c:pt idx="1">
                  <c:v>0.63</c:v>
                </c:pt>
                <c:pt idx="2">
                  <c:v>0.71</c:v>
                </c:pt>
                <c:pt idx="3">
                  <c:v>0.41</c:v>
                </c:pt>
                <c:pt idx="4">
                  <c:v>0.39</c:v>
                </c:pt>
                <c:pt idx="5">
                  <c:v>0.54</c:v>
                </c:pt>
                <c:pt idx="6">
                  <c:v>0.37</c:v>
                </c:pt>
                <c:pt idx="7">
                  <c:v>0.22</c:v>
                </c:pt>
                <c:pt idx="8">
                  <c:v>0.26</c:v>
                </c:pt>
                <c:pt idx="9">
                  <c:v>0.35</c:v>
                </c:pt>
              </c:numCache>
            </c:numRef>
          </c:val>
        </c:ser>
        <c:dLbls>
          <c:showLegendKey val="0"/>
          <c:showVal val="0"/>
          <c:showCatName val="0"/>
          <c:showSerName val="0"/>
          <c:showPercent val="0"/>
          <c:showBubbleSize val="0"/>
        </c:dLbls>
        <c:gapWidth val="150"/>
        <c:axId val="46090112"/>
        <c:axId val="46091648"/>
      </c:barChart>
      <c:catAx>
        <c:axId val="46090112"/>
        <c:scaling>
          <c:orientation val="minMax"/>
        </c:scaling>
        <c:delete val="0"/>
        <c:axPos val="l"/>
        <c:numFmt formatCode="General" sourceLinked="1"/>
        <c:majorTickMark val="out"/>
        <c:minorTickMark val="none"/>
        <c:tickLblPos val="nextTo"/>
        <c:crossAx val="46091648"/>
        <c:crosses val="autoZero"/>
        <c:auto val="1"/>
        <c:lblAlgn val="ctr"/>
        <c:lblOffset val="100"/>
        <c:noMultiLvlLbl val="0"/>
      </c:catAx>
      <c:valAx>
        <c:axId val="46091648"/>
        <c:scaling>
          <c:orientation val="minMax"/>
        </c:scaling>
        <c:delete val="0"/>
        <c:axPos val="b"/>
        <c:majorGridlines/>
        <c:numFmt formatCode="0%" sourceLinked="1"/>
        <c:majorTickMark val="out"/>
        <c:minorTickMark val="none"/>
        <c:tickLblPos val="nextTo"/>
        <c:crossAx val="46090112"/>
        <c:crosses val="autoZero"/>
        <c:crossBetween val="between"/>
      </c:valAx>
      <c:spPr>
        <a:noFill/>
        <a:ln w="25368">
          <a:noFill/>
        </a:ln>
      </c:spPr>
    </c:plotArea>
    <c:legend>
      <c:legendPos val="b"/>
      <c:layout/>
      <c:overlay val="0"/>
    </c:legend>
    <c:plotVisOnly val="1"/>
    <c:dispBlanksAs val="gap"/>
    <c:showDLblsOverMax val="0"/>
  </c:chart>
  <c:txPr>
    <a:bodyPr/>
    <a:lstStyle/>
    <a:p>
      <a:pPr>
        <a:defRPr sz="1796"/>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8-08T15:19:52.371" idx="1">
    <p:pos x="5472" y="754"/>
    <p:text>Minimally we need to update teh visio diagram as this is used in the IBM slides.
Better yet, we should have a PPT version of it so that we can start doing builds if we want
Same issue for other team size slides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08T15:20:41.683" idx="2">
    <p:pos x="5472" y="754"/>
    <p:text>I think we should have a slide for each</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4871906-2D8B-43FC-ABF7-E763EA493869}" type="datetimeFigureOut">
              <a:rPr lang="en-CA"/>
              <a:pPr>
                <a:defRPr/>
              </a:pPr>
              <a:t>02/11/2012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CA"/>
              <a:t>Twitter: @scottwambler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2B6B0D1-CAFA-4284-AAF9-CDF6819AA635}" type="slidenum">
              <a:rPr lang="en-CA"/>
              <a:pPr>
                <a:defRPr/>
              </a:pPr>
              <a:t>‹#›</a:t>
            </a:fld>
            <a:endParaRPr lang="en-CA"/>
          </a:p>
        </p:txBody>
      </p:sp>
    </p:spTree>
    <p:extLst>
      <p:ext uri="{BB962C8B-B14F-4D97-AF65-F5344CB8AC3E}">
        <p14:creationId xmlns:p14="http://schemas.microsoft.com/office/powerpoint/2010/main" val="32258588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r>
              <a:rPr lang="en-US"/>
              <a:t>Twitter: @scottwambler </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35404CC-CAEA-48BE-B754-25DC33E99AC5}" type="slidenum">
              <a:rPr lang="en-US"/>
              <a:pPr>
                <a:defRPr/>
              </a:pPr>
              <a:t>‹#›</a:t>
            </a:fld>
            <a:endParaRPr lang="en-US"/>
          </a:p>
        </p:txBody>
      </p:sp>
    </p:spTree>
    <p:extLst>
      <p:ext uri="{BB962C8B-B14F-4D97-AF65-F5344CB8AC3E}">
        <p14:creationId xmlns:p14="http://schemas.microsoft.com/office/powerpoint/2010/main" val="213854828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CA" smtClean="0"/>
          </a:p>
        </p:txBody>
      </p:sp>
      <p:sp>
        <p:nvSpPr>
          <p:cNvPr id="50180" name="Footer Placeholder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Twitter: @scottwambler </a:t>
            </a:r>
          </a:p>
        </p:txBody>
      </p:sp>
      <p:sp>
        <p:nvSpPr>
          <p:cNvPr id="50181"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7C7206-D3DF-4575-AEF7-02FB65A30A53}"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24</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187956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25</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2668414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26</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350265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27</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29075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28</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246754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a:t>
            </a:r>
            <a:r>
              <a:rPr lang="en-US" baseline="0" dirty="0" smtClean="0"/>
              <a:t> for medium-sized teams</a:t>
            </a:r>
          </a:p>
          <a:p>
            <a:pPr marL="171450" indent="-171450">
              <a:buFont typeface="Arial"/>
              <a:buChar char="•"/>
            </a:pPr>
            <a:r>
              <a:rPr lang="en-US" dirty="0" smtClean="0"/>
              <a:t>Increased envisioning and release planning efforts during Inception</a:t>
            </a:r>
          </a:p>
          <a:p>
            <a:pPr marL="171450" indent="-171450">
              <a:buFont typeface="Arial"/>
              <a:buChar char="•"/>
            </a:pPr>
            <a:r>
              <a:rPr lang="en-US" dirty="0" smtClean="0"/>
              <a:t>Daily </a:t>
            </a:r>
            <a:r>
              <a:rPr lang="en-US" dirty="0" err="1" smtClean="0"/>
              <a:t>subteam</a:t>
            </a:r>
            <a:r>
              <a:rPr lang="en-US" dirty="0" smtClean="0"/>
              <a:t> and team coordination meetings</a:t>
            </a:r>
          </a:p>
          <a:p>
            <a:pPr marL="171450" indent="-171450">
              <a:buFont typeface="Arial"/>
              <a:buChar char="•"/>
            </a:pPr>
            <a:r>
              <a:rPr lang="en-US" dirty="0" smtClean="0"/>
              <a:t>Lean daily coordination meetings</a:t>
            </a:r>
          </a:p>
          <a:p>
            <a:pPr marL="171450" indent="-171450">
              <a:buFont typeface="Arial"/>
              <a:buChar char="•"/>
            </a:pPr>
            <a:r>
              <a:rPr lang="en-US" dirty="0" smtClean="0"/>
              <a:t>Electronic tooling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7F7D84E-4527-4F4F-87F0-CEF93A62BFFE}" type="slidenum">
              <a:rPr lang="en-CA" smtClean="0"/>
              <a:t>29</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373897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a:t>
            </a:r>
            <a:r>
              <a:rPr lang="en-US" baseline="0" dirty="0" smtClean="0"/>
              <a:t> teams require more coordination in these areas</a:t>
            </a:r>
          </a:p>
          <a:p>
            <a:pPr marL="171450" indent="-171450">
              <a:buFont typeface="Arial"/>
              <a:buChar char="•"/>
            </a:pPr>
            <a:r>
              <a:rPr lang="en-US" dirty="0" smtClean="0"/>
              <a:t>Project management coordination</a:t>
            </a:r>
          </a:p>
          <a:p>
            <a:pPr marL="171450" indent="-171450">
              <a:buFont typeface="Arial"/>
              <a:buChar char="•"/>
            </a:pPr>
            <a:r>
              <a:rPr lang="en-US" dirty="0" smtClean="0"/>
              <a:t>Requirements coordination</a:t>
            </a:r>
          </a:p>
          <a:p>
            <a:pPr marL="171450" indent="-171450">
              <a:buFont typeface="Arial"/>
              <a:buChar char="•"/>
            </a:pPr>
            <a:r>
              <a:rPr lang="en-US" dirty="0" smtClean="0"/>
              <a:t>Technical coordination</a:t>
            </a:r>
          </a:p>
          <a:p>
            <a:endParaRPr lang="en-US" dirty="0"/>
          </a:p>
        </p:txBody>
      </p:sp>
      <p:sp>
        <p:nvSpPr>
          <p:cNvPr id="4" name="Slide Number Placeholder 3"/>
          <p:cNvSpPr>
            <a:spLocks noGrp="1"/>
          </p:cNvSpPr>
          <p:nvPr>
            <p:ph type="sldNum" sz="quarter" idx="10"/>
          </p:nvPr>
        </p:nvSpPr>
        <p:spPr/>
        <p:txBody>
          <a:bodyPr/>
          <a:lstStyle/>
          <a:p>
            <a:fld id="{37F7D84E-4527-4F4F-87F0-CEF93A62BFFE}" type="slidenum">
              <a:rPr lang="en-CA" smtClean="0"/>
              <a:t>30</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386215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31</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1236013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32</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2491837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various </a:t>
            </a:r>
            <a:r>
              <a:rPr lang="en-CA" i="1" dirty="0" smtClean="0"/>
              <a:t>goals</a:t>
            </a:r>
            <a:r>
              <a:rPr lang="en-CA" dirty="0" smtClean="0"/>
              <a:t> that a team needs to address throughout the lifecycle</a:t>
            </a:r>
          </a:p>
          <a:p>
            <a:r>
              <a:rPr lang="en-CA" dirty="0" smtClean="0"/>
              <a:t>For each goal there are several </a:t>
            </a:r>
            <a:r>
              <a:rPr lang="en-CA" i="1" dirty="0" smtClean="0"/>
              <a:t>issues</a:t>
            </a:r>
            <a:r>
              <a:rPr lang="en-CA" dirty="0" smtClean="0"/>
              <a:t> to consider</a:t>
            </a:r>
          </a:p>
          <a:p>
            <a:r>
              <a:rPr lang="en-CA" dirty="0" smtClean="0"/>
              <a:t>For each issue there are different </a:t>
            </a:r>
            <a:r>
              <a:rPr lang="en-CA" i="1" dirty="0" smtClean="0"/>
              <a:t>techniques</a:t>
            </a:r>
            <a:r>
              <a:rPr lang="en-CA" dirty="0" smtClean="0"/>
              <a:t> to address it</a:t>
            </a:r>
          </a:p>
          <a:p>
            <a:r>
              <a:rPr lang="en-CA" dirty="0" smtClean="0"/>
              <a:t>Each technique has its advantages and disadvantages</a:t>
            </a:r>
          </a:p>
          <a:p>
            <a:r>
              <a:rPr lang="en-CA" dirty="0" smtClean="0"/>
              <a:t>Your choices depend on the </a:t>
            </a:r>
            <a:r>
              <a:rPr lang="en-CA" i="1" dirty="0" smtClean="0"/>
              <a:t>context</a:t>
            </a:r>
            <a:r>
              <a:rPr lang="en-CA" dirty="0" smtClean="0"/>
              <a:t> of the situation faced by a team</a:t>
            </a:r>
          </a:p>
          <a:p>
            <a:endParaRPr lang="en-CA" dirty="0" smtClean="0"/>
          </a:p>
          <a:p>
            <a:endParaRPr lang="en-CA" dirty="0"/>
          </a:p>
        </p:txBody>
      </p:sp>
      <p:sp>
        <p:nvSpPr>
          <p:cNvPr id="4" name="Footer Placeholder 3"/>
          <p:cNvSpPr>
            <a:spLocks noGrp="1"/>
          </p:cNvSpPr>
          <p:nvPr>
            <p:ph type="ftr" sz="quarter" idx="10"/>
          </p:nvPr>
        </p:nvSpPr>
        <p:spPr/>
        <p:txBody>
          <a:bodyPr/>
          <a:lstStyle/>
          <a:p>
            <a:pPr>
              <a:defRPr/>
            </a:pPr>
            <a:r>
              <a:rPr lang="en-US" smtClean="0"/>
              <a:t>Twitter: @scottwambler </a:t>
            </a:r>
            <a:endParaRPr lang="en-US"/>
          </a:p>
        </p:txBody>
      </p:sp>
      <p:sp>
        <p:nvSpPr>
          <p:cNvPr id="5" name="Slide Number Placeholder 4"/>
          <p:cNvSpPr>
            <a:spLocks noGrp="1"/>
          </p:cNvSpPr>
          <p:nvPr>
            <p:ph type="sldNum" sz="quarter" idx="11"/>
          </p:nvPr>
        </p:nvSpPr>
        <p:spPr/>
        <p:txBody>
          <a:bodyPr/>
          <a:lstStyle/>
          <a:p>
            <a:pPr>
              <a:defRPr/>
            </a:pPr>
            <a:fld id="{635404CC-CAEA-48BE-B754-25DC33E99AC5}" type="slidenum">
              <a:rPr lang="en-US" smtClean="0"/>
              <a:pPr>
                <a:defRPr/>
              </a:pPr>
              <a:t>33</a:t>
            </a:fld>
            <a:endParaRPr lang="en-US"/>
          </a:p>
        </p:txBody>
      </p:sp>
    </p:spTree>
    <p:extLst>
      <p:ext uri="{BB962C8B-B14F-4D97-AF65-F5344CB8AC3E}">
        <p14:creationId xmlns:p14="http://schemas.microsoft.com/office/powerpoint/2010/main" val="134266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43000" y="760413"/>
            <a:ext cx="4572000" cy="3429000"/>
          </a:xfrm>
          <a:ln/>
        </p:spPr>
      </p:sp>
      <p:sp>
        <p:nvSpPr>
          <p:cNvPr id="19458"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baseline="0" dirty="0" smtClean="0"/>
              <a:t>This manifesto is the work of the organization created as the “Agile Alliance”.  </a:t>
            </a:r>
            <a:endParaRPr lang="en-CA" dirty="0" smtClean="0"/>
          </a:p>
          <a:p>
            <a:pPr eaLnBrk="1" hangingPunct="1"/>
            <a:endParaRPr lang="en-CA" dirty="0" smtClean="0"/>
          </a:p>
          <a:p>
            <a:pPr eaLnBrk="1" hangingPunct="1"/>
            <a:r>
              <a:rPr lang="en-CA" dirty="0" smtClean="0"/>
              <a:t>The Agile Manifesto</a:t>
            </a:r>
            <a:r>
              <a:rPr lang="en-CA" baseline="0" dirty="0" smtClean="0"/>
              <a:t> is a set of principles put forth by a group of software development thought leaders that were frustrated with past project failures resulting from overly structured and bureaucratic processes.</a:t>
            </a:r>
          </a:p>
          <a:p>
            <a:pPr eaLnBrk="1" hangingPunct="1"/>
            <a:endParaRPr lang="en-CA" baseline="0" dirty="0" smtClean="0"/>
          </a:p>
          <a:p>
            <a:pPr eaLnBrk="1" hangingPunct="1"/>
            <a:r>
              <a:rPr lang="en-CA" baseline="0" dirty="0" smtClean="0"/>
              <a:t>The Manifesto was drafted in 2001 by the following individuals:</a:t>
            </a:r>
          </a:p>
          <a:p>
            <a:pPr eaLnBrk="1" hangingPunct="1"/>
            <a:endParaRPr lang="en-CA" baseline="0" dirty="0" smtClean="0"/>
          </a:p>
          <a:p>
            <a:pPr eaLnBrk="1" hangingPunct="1"/>
            <a:r>
              <a:rPr lang="en-CA" dirty="0" smtClean="0"/>
              <a:t>Kent Beck		Mike </a:t>
            </a:r>
            <a:r>
              <a:rPr lang="en-CA" dirty="0" err="1" smtClean="0"/>
              <a:t>Beedle</a:t>
            </a:r>
            <a:r>
              <a:rPr lang="en-CA" dirty="0" smtClean="0"/>
              <a:t>		</a:t>
            </a:r>
            <a:r>
              <a:rPr lang="en-CA" dirty="0" err="1" smtClean="0"/>
              <a:t>Arie</a:t>
            </a:r>
            <a:r>
              <a:rPr lang="en-CA" dirty="0" smtClean="0"/>
              <a:t> van </a:t>
            </a:r>
            <a:r>
              <a:rPr lang="en-CA" dirty="0" err="1" smtClean="0"/>
              <a:t>Bennekum</a:t>
            </a:r>
            <a:r>
              <a:rPr lang="en-CA" dirty="0" smtClean="0"/>
              <a:t/>
            </a:r>
            <a:br>
              <a:rPr lang="en-CA" dirty="0" smtClean="0"/>
            </a:br>
            <a:r>
              <a:rPr lang="en-CA" dirty="0" smtClean="0"/>
              <a:t>Alistair Cockburn	Ward Cunningham	Martin Fowler</a:t>
            </a:r>
            <a:br>
              <a:rPr lang="en-CA" dirty="0" smtClean="0"/>
            </a:br>
            <a:r>
              <a:rPr lang="en-CA" dirty="0" smtClean="0"/>
              <a:t>James </a:t>
            </a:r>
            <a:r>
              <a:rPr lang="en-CA" dirty="0" err="1" smtClean="0"/>
              <a:t>Grenning</a:t>
            </a:r>
            <a:r>
              <a:rPr lang="en-CA" dirty="0" smtClean="0"/>
              <a:t>	Jim </a:t>
            </a:r>
            <a:r>
              <a:rPr lang="en-CA" dirty="0" err="1" smtClean="0"/>
              <a:t>Highsmith</a:t>
            </a:r>
            <a:r>
              <a:rPr lang="en-CA" dirty="0" smtClean="0"/>
              <a:t>	Andrew Hunt</a:t>
            </a:r>
            <a:br>
              <a:rPr lang="en-CA" dirty="0" smtClean="0"/>
            </a:br>
            <a:r>
              <a:rPr lang="en-CA" dirty="0" smtClean="0"/>
              <a:t>Ron Jeffries		Jon Kern		Brian </a:t>
            </a:r>
            <a:r>
              <a:rPr lang="en-CA" dirty="0" err="1" smtClean="0"/>
              <a:t>Marick</a:t>
            </a:r>
            <a:r>
              <a:rPr lang="en-CA" dirty="0" smtClean="0"/>
              <a:t/>
            </a:r>
            <a:br>
              <a:rPr lang="en-CA" dirty="0" smtClean="0"/>
            </a:br>
            <a:r>
              <a:rPr lang="en-CA" dirty="0" smtClean="0"/>
              <a:t>Robert C. Martin	Steve Mellor		Ken </a:t>
            </a:r>
            <a:r>
              <a:rPr lang="en-CA" dirty="0" err="1" smtClean="0"/>
              <a:t>Schwaber</a:t>
            </a:r>
            <a:r>
              <a:rPr lang="en-CA" dirty="0" smtClean="0"/>
              <a:t/>
            </a:r>
            <a:br>
              <a:rPr lang="en-CA" dirty="0" smtClean="0"/>
            </a:br>
            <a:r>
              <a:rPr lang="en-CA" dirty="0" smtClean="0"/>
              <a:t>Jeff Sutherland	Dave Thomas</a:t>
            </a:r>
            <a:endParaRPr lang="en-CA" baseline="0" dirty="0" smtClean="0"/>
          </a:p>
          <a:p>
            <a:pPr eaLnBrk="1" hangingPunct="1"/>
            <a:endParaRPr lang="en-CA" baseline="0" dirty="0" smtClean="0"/>
          </a:p>
        </p:txBody>
      </p:sp>
      <p:sp>
        <p:nvSpPr>
          <p:cNvPr id="19460" name="Slide Number Placeholder 4"/>
          <p:cNvSpPr>
            <a:spLocks noGrp="1"/>
          </p:cNvSpPr>
          <p:nvPr>
            <p:ph type="sldNum" sz="quarter" idx="5"/>
          </p:nvPr>
        </p:nvSpPr>
        <p:spPr>
          <a:noFill/>
        </p:spPr>
        <p:txBody>
          <a:bodyPr/>
          <a:lstStyle/>
          <a:p>
            <a:fld id="{2FC31968-D607-44D7-9465-82650E4735E8}" type="slidenum">
              <a:rPr lang="en-GB" smtClean="0"/>
              <a:pPr/>
              <a:t>6</a:t>
            </a:fld>
            <a:endParaRPr lang="en-GB" smtClean="0"/>
          </a:p>
        </p:txBody>
      </p:sp>
      <p:sp>
        <p:nvSpPr>
          <p:cNvPr id="6" name="Rectangle 6"/>
          <p:cNvSpPr>
            <a:spLocks noGrp="1" noChangeArrowheads="1"/>
          </p:cNvSpPr>
          <p:nvPr>
            <p:ph type="ftr" sz="quarter" idx="4"/>
          </p:nvPr>
        </p:nvSpPr>
        <p:spPr bwMode="auto">
          <a:xfrm>
            <a:off x="500042" y="8455270"/>
            <a:ext cx="5572164" cy="50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00"/>
            </a:lvl1pPr>
          </a:lstStyle>
          <a:p>
            <a:pPr>
              <a:defRPr/>
            </a:pPr>
            <a:r>
              <a:rPr lang="en-GB" smtClean="0"/>
              <a:t>© Scott W. Ambler + Associates </a:t>
            </a:r>
            <a:endParaRPr lang="en-GB" sz="800" dirty="0"/>
          </a:p>
        </p:txBody>
      </p:sp>
      <p:sp>
        <p:nvSpPr>
          <p:cNvPr id="2" name="Header Placeholder 1"/>
          <p:cNvSpPr>
            <a:spLocks noGrp="1"/>
          </p:cNvSpPr>
          <p:nvPr>
            <p:ph type="hdr" sz="quarter" idx="10"/>
          </p:nvPr>
        </p:nvSpPr>
        <p:spPr/>
        <p:txBody>
          <a:bodyPr/>
          <a:lstStyle/>
          <a:p>
            <a:r>
              <a:rPr lang="en-CA" smtClean="0"/>
              <a:t>Module 2 - Agile Foundations</a:t>
            </a:r>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CA" smtClean="0"/>
              <a:t>How a team chooses to tailor DAD to address the goals will depend on several factors:</a:t>
            </a:r>
          </a:p>
          <a:p>
            <a:pPr lvl="1"/>
            <a:r>
              <a:rPr lang="en-CA" smtClean="0"/>
              <a:t>Geographical distribution</a:t>
            </a:r>
          </a:p>
          <a:p>
            <a:pPr lvl="1"/>
            <a:r>
              <a:rPr lang="en-CA" smtClean="0"/>
              <a:t>Team size</a:t>
            </a:r>
          </a:p>
          <a:p>
            <a:pPr lvl="1"/>
            <a:r>
              <a:rPr lang="en-CA" smtClean="0"/>
              <a:t>Regulatory compliance (internal and external)</a:t>
            </a:r>
          </a:p>
          <a:p>
            <a:pPr lvl="1"/>
            <a:r>
              <a:rPr lang="en-CA" smtClean="0"/>
              <a:t>Domain complexity</a:t>
            </a:r>
          </a:p>
          <a:p>
            <a:pPr lvl="1"/>
            <a:r>
              <a:rPr lang="en-CA" smtClean="0"/>
              <a:t>Technical complexity</a:t>
            </a:r>
          </a:p>
          <a:p>
            <a:pPr lvl="1"/>
            <a:r>
              <a:rPr lang="en-CA" smtClean="0"/>
              <a:t>Organizational distribution</a:t>
            </a:r>
          </a:p>
          <a:p>
            <a:pPr lvl="1"/>
            <a:r>
              <a:rPr lang="en-CA" smtClean="0"/>
              <a:t>Team culture</a:t>
            </a:r>
          </a:p>
          <a:p>
            <a:pPr lvl="1"/>
            <a:r>
              <a:rPr lang="en-CA" smtClean="0"/>
              <a:t>Organizational culture</a:t>
            </a:r>
          </a:p>
          <a:p>
            <a:endParaRPr lang="en-CA" smtClean="0"/>
          </a:p>
        </p:txBody>
      </p:sp>
      <p:sp>
        <p:nvSpPr>
          <p:cNvPr id="5530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3C210F-589A-4A24-93B5-969FEF412AA6}" type="slidenum">
              <a:rPr lang="en-US" smtClean="0"/>
              <a:pPr eaLnBrk="1" hangingPunct="1"/>
              <a:t>40</a:t>
            </a:fld>
            <a:endParaRPr lang="en-US" smtClean="0"/>
          </a:p>
        </p:txBody>
      </p:sp>
      <p:sp>
        <p:nvSpPr>
          <p:cNvPr id="55301" name="Footer Placeholder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Twitter: @scottwambler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Original source data, questions,</a:t>
            </a:r>
            <a:r>
              <a:rPr lang="en-CA" baseline="0" dirty="0" smtClean="0"/>
              <a:t> and a slide deck are available free of charge at www.ambysoft.com/surveys/</a:t>
            </a:r>
            <a:endParaRPr lang="en-CA" dirty="0"/>
          </a:p>
        </p:txBody>
      </p:sp>
      <p:sp>
        <p:nvSpPr>
          <p:cNvPr id="4" name="Footer Placeholder 3"/>
          <p:cNvSpPr>
            <a:spLocks noGrp="1"/>
          </p:cNvSpPr>
          <p:nvPr>
            <p:ph type="ftr" sz="quarter" idx="10"/>
          </p:nvPr>
        </p:nvSpPr>
        <p:spPr/>
        <p:txBody>
          <a:bodyPr/>
          <a:lstStyle/>
          <a:p>
            <a:pPr>
              <a:defRPr/>
            </a:pPr>
            <a:r>
              <a:rPr lang="en-US" smtClean="0"/>
              <a:t>Twitter: @scottwambler </a:t>
            </a:r>
            <a:endParaRPr lang="en-US"/>
          </a:p>
        </p:txBody>
      </p:sp>
      <p:sp>
        <p:nvSpPr>
          <p:cNvPr id="5" name="Slide Number Placeholder 4"/>
          <p:cNvSpPr>
            <a:spLocks noGrp="1"/>
          </p:cNvSpPr>
          <p:nvPr>
            <p:ph type="sldNum" sz="quarter" idx="11"/>
          </p:nvPr>
        </p:nvSpPr>
        <p:spPr/>
        <p:txBody>
          <a:bodyPr/>
          <a:lstStyle/>
          <a:p>
            <a:pPr>
              <a:defRPr/>
            </a:pPr>
            <a:fld id="{635404CC-CAEA-48BE-B754-25DC33E99AC5}" type="slidenum">
              <a:rPr lang="en-US" smtClean="0"/>
              <a:pPr>
                <a:defRPr/>
              </a:pPr>
              <a:t>42</a:t>
            </a:fld>
            <a:endParaRPr lang="en-US"/>
          </a:p>
        </p:txBody>
      </p:sp>
    </p:spTree>
    <p:extLst>
      <p:ext uri="{BB962C8B-B14F-4D97-AF65-F5344CB8AC3E}">
        <p14:creationId xmlns:p14="http://schemas.microsoft.com/office/powerpoint/2010/main" val="213998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Large teams require more coordination in these areas</a:t>
            </a:r>
          </a:p>
          <a:p>
            <a:pPr marL="171450" indent="-171450">
              <a:buFont typeface="Arial"/>
              <a:buChar char="•"/>
              <a:defRPr/>
            </a:pPr>
            <a:r>
              <a:rPr lang="en-US" dirty="0" smtClean="0"/>
              <a:t>Project management coordination</a:t>
            </a:r>
          </a:p>
          <a:p>
            <a:pPr marL="171450" indent="-171450">
              <a:buFont typeface="Arial"/>
              <a:buChar char="•"/>
              <a:defRPr/>
            </a:pPr>
            <a:r>
              <a:rPr lang="en-US" dirty="0" smtClean="0"/>
              <a:t>Requirements coordination</a:t>
            </a:r>
          </a:p>
          <a:p>
            <a:pPr marL="171450" indent="-171450">
              <a:buFont typeface="Arial"/>
              <a:buChar char="•"/>
              <a:defRPr/>
            </a:pPr>
            <a:r>
              <a:rPr lang="en-US" dirty="0" smtClean="0"/>
              <a:t>Technical coordination</a:t>
            </a:r>
          </a:p>
          <a:p>
            <a:pPr>
              <a:defRPr/>
            </a:pP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A19D1-6694-47CC-A36A-A1A5DC87F5E5}" type="slidenum">
              <a:rPr lang="en-CA" smtClean="0"/>
              <a:pPr eaLnBrk="1" hangingPunct="1"/>
              <a:t>43</a:t>
            </a:fld>
            <a:endParaRPr lang="en-CA" smtClean="0"/>
          </a:p>
        </p:txBody>
      </p:sp>
      <p:sp>
        <p:nvSpPr>
          <p:cNvPr id="56325" name="Footer Placeholder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Twitter: @scottwambler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Original source data, questions,</a:t>
            </a:r>
            <a:r>
              <a:rPr lang="en-CA" baseline="0" dirty="0" smtClean="0"/>
              <a:t> and a slide deck are available free of charge at www.ambysoft.com/surveys/</a:t>
            </a:r>
            <a:endParaRPr lang="en-CA" dirty="0" smtClean="0"/>
          </a:p>
          <a:p>
            <a:endParaRPr lang="en-CA" dirty="0"/>
          </a:p>
        </p:txBody>
      </p:sp>
      <p:sp>
        <p:nvSpPr>
          <p:cNvPr id="4" name="Footer Placeholder 3"/>
          <p:cNvSpPr>
            <a:spLocks noGrp="1"/>
          </p:cNvSpPr>
          <p:nvPr>
            <p:ph type="ftr" sz="quarter" idx="10"/>
          </p:nvPr>
        </p:nvSpPr>
        <p:spPr/>
        <p:txBody>
          <a:bodyPr/>
          <a:lstStyle/>
          <a:p>
            <a:pPr>
              <a:defRPr/>
            </a:pPr>
            <a:r>
              <a:rPr lang="en-US" smtClean="0"/>
              <a:t>Twitter: @scottwambler </a:t>
            </a:r>
            <a:endParaRPr lang="en-US"/>
          </a:p>
        </p:txBody>
      </p:sp>
      <p:sp>
        <p:nvSpPr>
          <p:cNvPr id="5" name="Slide Number Placeholder 4"/>
          <p:cNvSpPr>
            <a:spLocks noGrp="1"/>
          </p:cNvSpPr>
          <p:nvPr>
            <p:ph type="sldNum" sz="quarter" idx="11"/>
          </p:nvPr>
        </p:nvSpPr>
        <p:spPr/>
        <p:txBody>
          <a:bodyPr/>
          <a:lstStyle/>
          <a:p>
            <a:pPr>
              <a:defRPr/>
            </a:pPr>
            <a:fld id="{635404CC-CAEA-48BE-B754-25DC33E99AC5}" type="slidenum">
              <a:rPr lang="en-US" smtClean="0"/>
              <a:pPr>
                <a:defRPr/>
              </a:pPr>
              <a:t>45</a:t>
            </a:fld>
            <a:endParaRPr lang="en-US"/>
          </a:p>
        </p:txBody>
      </p:sp>
    </p:spTree>
    <p:extLst>
      <p:ext uri="{BB962C8B-B14F-4D97-AF65-F5344CB8AC3E}">
        <p14:creationId xmlns:p14="http://schemas.microsoft.com/office/powerpoint/2010/main" val="374069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Original source data, questions,</a:t>
            </a:r>
            <a:r>
              <a:rPr lang="en-CA" baseline="0" dirty="0" smtClean="0"/>
              <a:t> and a slide deck are available free of charge at www.ambysoft.com/surveys/</a:t>
            </a:r>
            <a:endParaRPr lang="en-CA" dirty="0" smtClean="0"/>
          </a:p>
          <a:p>
            <a:endParaRPr lang="en-CA" dirty="0"/>
          </a:p>
        </p:txBody>
      </p:sp>
      <p:sp>
        <p:nvSpPr>
          <p:cNvPr id="4" name="Footer Placeholder 3"/>
          <p:cNvSpPr>
            <a:spLocks noGrp="1"/>
          </p:cNvSpPr>
          <p:nvPr>
            <p:ph type="ftr" sz="quarter" idx="10"/>
          </p:nvPr>
        </p:nvSpPr>
        <p:spPr/>
        <p:txBody>
          <a:bodyPr/>
          <a:lstStyle/>
          <a:p>
            <a:pPr>
              <a:defRPr/>
            </a:pPr>
            <a:r>
              <a:rPr lang="en-US" smtClean="0"/>
              <a:t>Twitter: @scottwambler </a:t>
            </a:r>
            <a:endParaRPr lang="en-US"/>
          </a:p>
        </p:txBody>
      </p:sp>
      <p:sp>
        <p:nvSpPr>
          <p:cNvPr id="5" name="Slide Number Placeholder 4"/>
          <p:cNvSpPr>
            <a:spLocks noGrp="1"/>
          </p:cNvSpPr>
          <p:nvPr>
            <p:ph type="sldNum" sz="quarter" idx="11"/>
          </p:nvPr>
        </p:nvSpPr>
        <p:spPr/>
        <p:txBody>
          <a:bodyPr/>
          <a:lstStyle/>
          <a:p>
            <a:pPr>
              <a:defRPr/>
            </a:pPr>
            <a:fld id="{635404CC-CAEA-48BE-B754-25DC33E99AC5}" type="slidenum">
              <a:rPr lang="en-US" smtClean="0"/>
              <a:pPr>
                <a:defRPr/>
              </a:pPr>
              <a:t>48</a:t>
            </a:fld>
            <a:endParaRPr lang="en-US"/>
          </a:p>
        </p:txBody>
      </p:sp>
    </p:spTree>
    <p:extLst>
      <p:ext uri="{BB962C8B-B14F-4D97-AF65-F5344CB8AC3E}">
        <p14:creationId xmlns:p14="http://schemas.microsoft.com/office/powerpoint/2010/main" val="4131513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931C2-159E-4C00-92AF-31357C27F326}" type="slidenum">
              <a:rPr lang="en-US" smtClean="0"/>
              <a:pPr eaLnBrk="1" hangingPunct="1"/>
              <a:t>54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www.agilemodeling.com/essays/bestPractices.htm</a:t>
            </a:r>
          </a:p>
          <a:p>
            <a:pPr eaLnBrk="1" hangingPunct="1"/>
            <a:endParaRPr lang="en-US" smtClean="0"/>
          </a:p>
          <a:p>
            <a:pPr eaLnBrk="1" hangingPunct="1"/>
            <a:r>
              <a:rPr lang="en-US" smtClean="0"/>
              <a:t>This is a “practices map”, showing several practices and relationships between them.</a:t>
            </a:r>
          </a:p>
          <a:p>
            <a:pPr eaLnBrk="1" hangingPunct="1"/>
            <a:endParaRPr lang="en-US" smtClean="0"/>
          </a:p>
          <a:p>
            <a:pPr eaLnBrk="1" hangingPunct="1"/>
            <a:endParaRPr lang="en-US" smtClean="0"/>
          </a:p>
        </p:txBody>
      </p:sp>
      <p:sp>
        <p:nvSpPr>
          <p:cNvPr id="54277" name="Footer Placeholder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Twitter: @scottwambler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rebuchet MS" pitchFamily="34" charset="0"/>
                <a:ea typeface="+mn-ea"/>
                <a:cs typeface="+mn-cs"/>
              </a:rPr>
              <a:t>These enhancements reflect the realities faced by most Disciplined Agile Delivery (DAD) teams. </a:t>
            </a:r>
            <a:endParaRPr lang="en-US" dirty="0" smtClean="0"/>
          </a:p>
          <a:p>
            <a:endParaRPr lang="en-US" sz="1200" kern="1200" dirty="0" smtClean="0">
              <a:solidFill>
                <a:schemeClr val="tx1"/>
              </a:solidFill>
              <a:effectLst/>
              <a:latin typeface="Trebuchet MS" pitchFamily="34" charset="0"/>
              <a:ea typeface="+mn-ea"/>
              <a:cs typeface="+mn-cs"/>
            </a:endParaRPr>
          </a:p>
          <a:p>
            <a:r>
              <a:rPr lang="en-US" sz="1200" kern="1200" dirty="0" smtClean="0">
                <a:solidFill>
                  <a:schemeClr val="tx1"/>
                </a:solidFill>
                <a:effectLst/>
                <a:latin typeface="Trebuchet MS" pitchFamily="34" charset="0"/>
                <a:ea typeface="+mn-ea"/>
                <a:cs typeface="+mn-cs"/>
              </a:rPr>
              <a:t>The changes that DAD suggests for the Agile Manifesto are straightforward: </a:t>
            </a:r>
            <a:endParaRPr lang="en-US" dirty="0" smtClean="0"/>
          </a:p>
          <a:p>
            <a:pPr marL="171450" indent="-171450">
              <a:buFont typeface="Arial"/>
              <a:buChar char="•"/>
            </a:pPr>
            <a:r>
              <a:rPr lang="en-US" sz="1200" kern="1200" dirty="0" smtClean="0">
                <a:solidFill>
                  <a:schemeClr val="tx1"/>
                </a:solidFill>
                <a:effectLst/>
                <a:latin typeface="Trebuchet MS" pitchFamily="34" charset="0"/>
                <a:ea typeface="+mn-ea"/>
                <a:cs typeface="+mn-cs"/>
              </a:rPr>
              <a:t>Where the original manifesto focused on software development, a term that too many people have understood to mean </a:t>
            </a:r>
            <a:r>
              <a:rPr lang="en-US" sz="1200" i="1" kern="1200" dirty="0" smtClean="0">
                <a:solidFill>
                  <a:schemeClr val="tx1"/>
                </a:solidFill>
                <a:effectLst/>
                <a:latin typeface="Trebuchet MS" pitchFamily="34" charset="0"/>
                <a:ea typeface="+mn-ea"/>
                <a:cs typeface="+mn-cs"/>
              </a:rPr>
              <a:t>only </a:t>
            </a:r>
            <a:r>
              <a:rPr lang="en-US" sz="1200" kern="1200" dirty="0" smtClean="0">
                <a:solidFill>
                  <a:schemeClr val="tx1"/>
                </a:solidFill>
                <a:effectLst/>
                <a:latin typeface="Trebuchet MS" pitchFamily="34" charset="0"/>
                <a:ea typeface="+mn-ea"/>
                <a:cs typeface="+mn-cs"/>
              </a:rPr>
              <a:t>software development, we suggest that it should instead focus on solution delivery. </a:t>
            </a:r>
          </a:p>
          <a:p>
            <a:pPr marL="171450" indent="-171450">
              <a:buFont typeface="Arial"/>
              <a:buChar char="•"/>
            </a:pPr>
            <a:r>
              <a:rPr lang="en-US" sz="1200" kern="1200" dirty="0" smtClean="0">
                <a:solidFill>
                  <a:schemeClr val="tx1"/>
                </a:solidFill>
                <a:effectLst/>
                <a:latin typeface="Trebuchet MS" pitchFamily="34" charset="0"/>
                <a:ea typeface="+mn-ea"/>
                <a:cs typeface="+mn-cs"/>
              </a:rPr>
              <a:t>Where the original manifesto focused on customers, a word that for too many people appears to imply only the business stakeholders, we suggest that it focus on the full range of stakeholders instead. </a:t>
            </a:r>
          </a:p>
          <a:p>
            <a:pPr marL="171450" indent="-171450">
              <a:buFont typeface="Arial"/>
              <a:buChar char="•"/>
            </a:pPr>
            <a:r>
              <a:rPr lang="en-US" sz="1200" kern="1200" dirty="0" smtClean="0">
                <a:solidFill>
                  <a:schemeClr val="tx1"/>
                </a:solidFill>
                <a:effectLst/>
                <a:latin typeface="Trebuchet MS" pitchFamily="34" charset="0"/>
                <a:ea typeface="+mn-ea"/>
                <a:cs typeface="+mn-cs"/>
              </a:rPr>
              <a:t>Where the original manifesto focused on development teams, we suggest that the over- all organizational ecosystem and its improvement be taken into consideration. </a:t>
            </a:r>
          </a:p>
          <a:p>
            <a:endParaRPr lang="en-US" dirty="0"/>
          </a:p>
        </p:txBody>
      </p:sp>
      <p:sp>
        <p:nvSpPr>
          <p:cNvPr id="4" name="Footer Placeholder 3"/>
          <p:cNvSpPr>
            <a:spLocks noGrp="1"/>
          </p:cNvSpPr>
          <p:nvPr>
            <p:ph type="ftr" sz="quarter" idx="10"/>
          </p:nvPr>
        </p:nvSpPr>
        <p:spPr/>
        <p:txBody>
          <a:bodyPr/>
          <a:lstStyle/>
          <a:p>
            <a:r>
              <a:rPr lang="en-GB" smtClean="0"/>
              <a:t>© Scott W. Ambler + Associates </a:t>
            </a:r>
            <a:endParaRPr lang="en-GB"/>
          </a:p>
        </p:txBody>
      </p:sp>
      <p:sp>
        <p:nvSpPr>
          <p:cNvPr id="5" name="Slide Number Placeholder 4"/>
          <p:cNvSpPr>
            <a:spLocks noGrp="1"/>
          </p:cNvSpPr>
          <p:nvPr>
            <p:ph type="sldNum" sz="quarter" idx="11"/>
          </p:nvPr>
        </p:nvSpPr>
        <p:spPr/>
        <p:txBody>
          <a:bodyPr/>
          <a:lstStyle/>
          <a:p>
            <a:fld id="{A926ABDB-AA8E-4552-8F09-4FB64D48A8E5}" type="slidenum">
              <a:rPr lang="en-GB" smtClean="0"/>
              <a:pPr/>
              <a:t>7</a:t>
            </a:fld>
            <a:endParaRPr lang="en-GB"/>
          </a:p>
        </p:txBody>
      </p:sp>
      <p:sp>
        <p:nvSpPr>
          <p:cNvPr id="6" name="Date Placeholder 5"/>
          <p:cNvSpPr>
            <a:spLocks noGrp="1"/>
          </p:cNvSpPr>
          <p:nvPr>
            <p:ph type="dt" idx="12"/>
          </p:nvPr>
        </p:nvSpPr>
        <p:spPr/>
        <p:txBody>
          <a:bodyPr/>
          <a:lstStyle/>
          <a:p>
            <a:fld id="{861A213A-C7B7-3C46-8DA2-AD15AE1769FE}" type="datetime1">
              <a:rPr lang="en-CA" smtClean="0"/>
              <a:t>02/11/2012</a:t>
            </a:fld>
            <a:endParaRPr lang="en-GB"/>
          </a:p>
        </p:txBody>
      </p:sp>
      <p:sp>
        <p:nvSpPr>
          <p:cNvPr id="7" name="Header Placeholder 6"/>
          <p:cNvSpPr>
            <a:spLocks noGrp="1"/>
          </p:cNvSpPr>
          <p:nvPr>
            <p:ph type="hdr" sz="quarter" idx="13"/>
          </p:nvPr>
        </p:nvSpPr>
        <p:spPr/>
        <p:txBody>
          <a:bodyPr/>
          <a:lstStyle/>
          <a:p>
            <a:r>
              <a:rPr lang="en-CA" smtClean="0"/>
              <a:t>Module 2 - Agile Foundations</a:t>
            </a:r>
            <a:endParaRPr lang="en-CA"/>
          </a:p>
        </p:txBody>
      </p:sp>
    </p:spTree>
    <p:extLst>
      <p:ext uri="{BB962C8B-B14F-4D97-AF65-F5344CB8AC3E}">
        <p14:creationId xmlns:p14="http://schemas.microsoft.com/office/powerpoint/2010/main" val="52096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43000" y="760413"/>
            <a:ext cx="4572000" cy="3429000"/>
          </a:xfrm>
          <a:ln/>
        </p:spPr>
      </p:sp>
      <p:sp>
        <p:nvSpPr>
          <p:cNvPr id="19458"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baseline="0" dirty="0" smtClean="0"/>
              <a:t>This manifesto is the work of the organization created as the “Agile Alliance”.  </a:t>
            </a:r>
            <a:endParaRPr lang="en-CA" dirty="0" smtClean="0"/>
          </a:p>
          <a:p>
            <a:pPr eaLnBrk="1" hangingPunct="1"/>
            <a:endParaRPr lang="en-CA" dirty="0" smtClean="0"/>
          </a:p>
          <a:p>
            <a:pPr eaLnBrk="1" hangingPunct="1"/>
            <a:r>
              <a:rPr lang="en-CA" dirty="0" smtClean="0"/>
              <a:t>The Agile Manifesto</a:t>
            </a:r>
            <a:r>
              <a:rPr lang="en-CA" baseline="0" dirty="0" smtClean="0"/>
              <a:t> is a set of principles put forth by a group of software development thought leaders that were frustrated with past project failures resulting from overly structured and bureaucratic processes.</a:t>
            </a:r>
          </a:p>
          <a:p>
            <a:pPr eaLnBrk="1" hangingPunct="1"/>
            <a:endParaRPr lang="en-CA" baseline="0" dirty="0" smtClean="0"/>
          </a:p>
          <a:p>
            <a:pPr eaLnBrk="1" hangingPunct="1"/>
            <a:r>
              <a:rPr lang="en-CA" baseline="0" dirty="0" smtClean="0"/>
              <a:t>The Manifesto was drafted in 2001 by the following individuals:</a:t>
            </a:r>
          </a:p>
          <a:p>
            <a:pPr eaLnBrk="1" hangingPunct="1"/>
            <a:endParaRPr lang="en-CA" baseline="0" dirty="0" smtClean="0"/>
          </a:p>
          <a:p>
            <a:pPr eaLnBrk="1" hangingPunct="1"/>
            <a:r>
              <a:rPr lang="en-CA" dirty="0" smtClean="0"/>
              <a:t>Kent Beck		Mike </a:t>
            </a:r>
            <a:r>
              <a:rPr lang="en-CA" dirty="0" err="1" smtClean="0"/>
              <a:t>Beedle</a:t>
            </a:r>
            <a:r>
              <a:rPr lang="en-CA" dirty="0" smtClean="0"/>
              <a:t>		</a:t>
            </a:r>
            <a:r>
              <a:rPr lang="en-CA" dirty="0" err="1" smtClean="0"/>
              <a:t>Arie</a:t>
            </a:r>
            <a:r>
              <a:rPr lang="en-CA" dirty="0" smtClean="0"/>
              <a:t> van </a:t>
            </a:r>
            <a:r>
              <a:rPr lang="en-CA" dirty="0" err="1" smtClean="0"/>
              <a:t>Bennekum</a:t>
            </a:r>
            <a:r>
              <a:rPr lang="en-CA" dirty="0" smtClean="0"/>
              <a:t/>
            </a:r>
            <a:br>
              <a:rPr lang="en-CA" dirty="0" smtClean="0"/>
            </a:br>
            <a:r>
              <a:rPr lang="en-CA" dirty="0" smtClean="0"/>
              <a:t>Alistair Cockburn	Ward Cunningham	Martin Fowler</a:t>
            </a:r>
            <a:br>
              <a:rPr lang="en-CA" dirty="0" smtClean="0"/>
            </a:br>
            <a:r>
              <a:rPr lang="en-CA" dirty="0" smtClean="0"/>
              <a:t>James </a:t>
            </a:r>
            <a:r>
              <a:rPr lang="en-CA" dirty="0" err="1" smtClean="0"/>
              <a:t>Grenning</a:t>
            </a:r>
            <a:r>
              <a:rPr lang="en-CA" dirty="0" smtClean="0"/>
              <a:t>	Jim </a:t>
            </a:r>
            <a:r>
              <a:rPr lang="en-CA" dirty="0" err="1" smtClean="0"/>
              <a:t>Highsmith</a:t>
            </a:r>
            <a:r>
              <a:rPr lang="en-CA" dirty="0" smtClean="0"/>
              <a:t>	Andrew Hunt</a:t>
            </a:r>
            <a:br>
              <a:rPr lang="en-CA" dirty="0" smtClean="0"/>
            </a:br>
            <a:r>
              <a:rPr lang="en-CA" dirty="0" smtClean="0"/>
              <a:t>Ron Jeffries		Jon Kern		Brian </a:t>
            </a:r>
            <a:r>
              <a:rPr lang="en-CA" dirty="0" err="1" smtClean="0"/>
              <a:t>Marick</a:t>
            </a:r>
            <a:r>
              <a:rPr lang="en-CA" dirty="0" smtClean="0"/>
              <a:t/>
            </a:r>
            <a:br>
              <a:rPr lang="en-CA" dirty="0" smtClean="0"/>
            </a:br>
            <a:r>
              <a:rPr lang="en-CA" dirty="0" smtClean="0"/>
              <a:t>Robert C. Martin	Steve Mellor		Ken </a:t>
            </a:r>
            <a:r>
              <a:rPr lang="en-CA" dirty="0" err="1" smtClean="0"/>
              <a:t>Schwaber</a:t>
            </a:r>
            <a:r>
              <a:rPr lang="en-CA" dirty="0" smtClean="0"/>
              <a:t/>
            </a:r>
            <a:br>
              <a:rPr lang="en-CA" dirty="0" smtClean="0"/>
            </a:br>
            <a:r>
              <a:rPr lang="en-CA" dirty="0" smtClean="0"/>
              <a:t>Jeff Sutherland	Dave Thomas</a:t>
            </a:r>
            <a:endParaRPr lang="en-CA" baseline="0" dirty="0" smtClean="0"/>
          </a:p>
          <a:p>
            <a:pPr eaLnBrk="1" hangingPunct="1"/>
            <a:endParaRPr lang="en-CA" baseline="0" dirty="0" smtClean="0"/>
          </a:p>
        </p:txBody>
      </p:sp>
      <p:sp>
        <p:nvSpPr>
          <p:cNvPr id="19460" name="Slide Number Placeholder 4"/>
          <p:cNvSpPr>
            <a:spLocks noGrp="1"/>
          </p:cNvSpPr>
          <p:nvPr>
            <p:ph type="sldNum" sz="quarter" idx="5"/>
          </p:nvPr>
        </p:nvSpPr>
        <p:spPr>
          <a:noFill/>
        </p:spPr>
        <p:txBody>
          <a:bodyPr/>
          <a:lstStyle/>
          <a:p>
            <a:fld id="{2FC31968-D607-44D7-9465-82650E4735E8}" type="slidenum">
              <a:rPr lang="en-GB" smtClean="0"/>
              <a:pPr/>
              <a:t>8</a:t>
            </a:fld>
            <a:endParaRPr lang="en-GB" smtClean="0"/>
          </a:p>
        </p:txBody>
      </p:sp>
      <p:sp>
        <p:nvSpPr>
          <p:cNvPr id="6" name="Rectangle 6"/>
          <p:cNvSpPr>
            <a:spLocks noGrp="1" noChangeArrowheads="1"/>
          </p:cNvSpPr>
          <p:nvPr>
            <p:ph type="ftr" sz="quarter" idx="4"/>
          </p:nvPr>
        </p:nvSpPr>
        <p:spPr bwMode="auto">
          <a:xfrm>
            <a:off x="500042" y="8455270"/>
            <a:ext cx="5572164" cy="50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00"/>
            </a:lvl1pPr>
          </a:lstStyle>
          <a:p>
            <a:pPr>
              <a:defRPr/>
            </a:pPr>
            <a:r>
              <a:rPr lang="en-GB" smtClean="0"/>
              <a:t>© Scott W. Ambler + Associates </a:t>
            </a:r>
            <a:endParaRPr lang="en-GB" sz="800" dirty="0"/>
          </a:p>
        </p:txBody>
      </p:sp>
      <p:sp>
        <p:nvSpPr>
          <p:cNvPr id="2" name="Header Placeholder 1"/>
          <p:cNvSpPr>
            <a:spLocks noGrp="1"/>
          </p:cNvSpPr>
          <p:nvPr>
            <p:ph type="hdr" sz="quarter" idx="10"/>
          </p:nvPr>
        </p:nvSpPr>
        <p:spPr/>
        <p:txBody>
          <a:bodyPr/>
          <a:lstStyle/>
          <a:p>
            <a:r>
              <a:rPr lang="en-CA" smtClean="0"/>
              <a:t>Module 2 - Agile Foundations</a:t>
            </a: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4168B-C517-4ED3-BB2A-EAD228DA3DC9}" type="slidenum">
              <a:rPr lang="en-US"/>
              <a:pPr/>
              <a:t>12</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t>From this definition, you can see that the DAD process framework has several important characteristics. These characteristics are:</a:t>
            </a:r>
          </a:p>
          <a:p>
            <a:pPr>
              <a:buFontTx/>
              <a:buChar char="•"/>
            </a:pPr>
            <a:r>
              <a:rPr lang="en-US"/>
              <a:t>People first</a:t>
            </a:r>
          </a:p>
          <a:p>
            <a:pPr>
              <a:buFontTx/>
              <a:buChar char="•"/>
            </a:pPr>
            <a:r>
              <a:rPr lang="en-US"/>
              <a:t>Learning oriented</a:t>
            </a:r>
          </a:p>
          <a:p>
            <a:pPr>
              <a:buFontTx/>
              <a:buChar char="•"/>
            </a:pPr>
            <a:r>
              <a:rPr lang="en-US"/>
              <a:t>Agile</a:t>
            </a:r>
          </a:p>
          <a:p>
            <a:pPr>
              <a:buFontTx/>
              <a:buChar char="•"/>
            </a:pPr>
            <a:r>
              <a:rPr lang="en-US"/>
              <a:t>Hybrid</a:t>
            </a:r>
          </a:p>
          <a:p>
            <a:pPr>
              <a:buFontTx/>
              <a:buChar char="•"/>
            </a:pPr>
            <a:r>
              <a:rPr lang="en-US"/>
              <a:t>IT solution focused</a:t>
            </a:r>
          </a:p>
          <a:p>
            <a:pPr>
              <a:buFontTx/>
              <a:buChar char="•"/>
            </a:pPr>
            <a:r>
              <a:rPr lang="en-US"/>
              <a:t>Goal-driven</a:t>
            </a:r>
          </a:p>
          <a:p>
            <a:pPr>
              <a:buFontTx/>
              <a:buChar char="•"/>
            </a:pPr>
            <a:r>
              <a:rPr lang="en-US"/>
              <a:t>Delivery focused</a:t>
            </a:r>
          </a:p>
          <a:p>
            <a:pPr>
              <a:buFontTx/>
              <a:buChar char="•"/>
            </a:pPr>
            <a:r>
              <a:rPr lang="en-US"/>
              <a:t>Risk and value driven</a:t>
            </a:r>
          </a:p>
          <a:p>
            <a:pPr>
              <a:buFontTx/>
              <a:buChar char="•"/>
            </a:pPr>
            <a:r>
              <a:rPr lang="en-US"/>
              <a:t>Enterprise aware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Enterprise awareness is an important aspect of self discipline because as a professional you should strive to do what’s right for your organization and not just what’s interesting for you. Teams developing in isolation may choose to build something from scratch, or use different development tools, or create different data sources, when perfectly good ones that have been successfully installed, tested, configured, and fine-tuned already exist within the organization. We can and should do better by doing the following:</a:t>
            </a:r>
            <a:endParaRPr lang="en-CA" sz="1200" kern="1200" dirty="0" smtClean="0">
              <a:solidFill>
                <a:schemeClr val="tx1"/>
              </a:solidFill>
              <a:effectLst/>
              <a:latin typeface="Arial" charset="0"/>
              <a:ea typeface="+mn-ea"/>
              <a:cs typeface="+mn-cs"/>
            </a:endParaRPr>
          </a:p>
          <a:p>
            <a:pPr marL="228600" indent="-228600">
              <a:buFont typeface="+mj-lt"/>
              <a:buAutoNum type="arabicPeriod"/>
            </a:pPr>
            <a:r>
              <a:rPr lang="en-US" sz="1200" b="1" i="0" kern="1200" dirty="0" smtClean="0">
                <a:solidFill>
                  <a:schemeClr val="tx1"/>
                </a:solidFill>
                <a:effectLst/>
                <a:latin typeface="Arial" charset="0"/>
                <a:ea typeface="+mn-ea"/>
                <a:cs typeface="+mn-cs"/>
              </a:rPr>
              <a:t>Leveraging enterprise assets</a:t>
            </a:r>
            <a:r>
              <a:rPr lang="en-US" sz="1200" b="0" i="0"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 There may be many enterprise assets, or at least there should be, which you can use and evolve.  These include common development guidelines, such as coding standards, data conventions, security guidelines, and user interface standards. DAD teams strive to work to a common infrastructure; for example, they use the enterprise-approved technologies and data sources whenever possible, and better yet they work to the “to be” vision for your infrastructure.  But enterprise assets are far more than standards.  If your organization uses a disciplined architecture-centric approach to building enterprise software, there will be a growing library of service-based components to reuse and improve upon for the benefit of all current and future solutions.  To do this DAD teams will collaborate with enterprise professionals – including enterprise architects, enterprise business modelers, data administrators, operations staff, and reuse engineers – throughout the lifecycle and particularly during Inception during envisioning efforts.  Leveraging enterprise assets increases consistency and thereby ease of maintenance, decreases development costs and time, and decreases operational costs.</a:t>
            </a:r>
            <a:endParaRPr lang="en-CA" sz="1200" kern="1200" dirty="0" smtClean="0">
              <a:solidFill>
                <a:schemeClr val="tx1"/>
              </a:solidFill>
              <a:effectLst/>
              <a:latin typeface="Arial" charset="0"/>
              <a:ea typeface="+mn-ea"/>
              <a:cs typeface="+mn-cs"/>
            </a:endParaRPr>
          </a:p>
          <a:p>
            <a:pPr marL="228600" indent="-228600">
              <a:buFont typeface="+mj-lt"/>
              <a:buAutoNum type="arabicPeriod"/>
            </a:pPr>
            <a:r>
              <a:rPr lang="en-US" sz="1200" b="1" i="0" kern="1200" dirty="0" smtClean="0">
                <a:solidFill>
                  <a:schemeClr val="tx1"/>
                </a:solidFill>
                <a:effectLst/>
                <a:latin typeface="Arial" charset="0"/>
                <a:ea typeface="+mn-ea"/>
                <a:cs typeface="+mn-cs"/>
              </a:rPr>
              <a:t>Enhancing your organizational ecosystem</a:t>
            </a:r>
            <a:r>
              <a:rPr lang="en-US" sz="1200" b="0" i="0"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 The solution being delivered by a DAD team should minimally fit into the existing organizational ecosystem – the business processes and systems supporting them – it should better yet enhance that ecosystem.  To do this, the first step is to leverage existing enterprise assets wherever possible as described earlier. DAD teams will work with operations and support staff closely throughout the lifecycle, particularly the closer you get to releasing into production, to ensure that they understand the current state and direction of the organizational ecosystem.  DAD teams will often be supported by an additional independent test team which will perform production integration testing (amongst other things) to ensure that your solution works within the target production environment which it will face at deployment time.</a:t>
            </a:r>
            <a:endParaRPr lang="en-CA" sz="1200" kern="1200" dirty="0" smtClean="0">
              <a:solidFill>
                <a:schemeClr val="tx1"/>
              </a:solidFill>
              <a:effectLst/>
              <a:latin typeface="Arial" charset="0"/>
              <a:ea typeface="+mn-ea"/>
              <a:cs typeface="+mn-cs"/>
            </a:endParaRPr>
          </a:p>
          <a:p>
            <a:pPr marL="228600" indent="-228600">
              <a:buFont typeface="+mj-lt"/>
              <a:buAutoNum type="arabicPeriod"/>
            </a:pPr>
            <a:r>
              <a:rPr lang="en-US" sz="1200" b="1" i="0" kern="1200" dirty="0" smtClean="0">
                <a:solidFill>
                  <a:schemeClr val="tx1"/>
                </a:solidFill>
                <a:effectLst/>
                <a:latin typeface="Arial" charset="0"/>
                <a:ea typeface="+mn-ea"/>
                <a:cs typeface="+mn-cs"/>
              </a:rPr>
              <a:t>Sharing </a:t>
            </a:r>
            <a:r>
              <a:rPr lang="en-US" sz="1200" b="1" i="0" kern="1200" dirty="0" err="1" smtClean="0">
                <a:solidFill>
                  <a:schemeClr val="tx1"/>
                </a:solidFill>
                <a:effectLst/>
                <a:latin typeface="Arial" charset="0"/>
                <a:ea typeface="+mn-ea"/>
                <a:cs typeface="+mn-cs"/>
              </a:rPr>
              <a:t>learnings</a:t>
            </a:r>
            <a:r>
              <a:rPr lang="en-US" sz="1200" b="0" i="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DAD teams are learning oriented, and one way to learn is to hear about the experiences of others.  The implication is that DAD teams must also be prepared to share their own </a:t>
            </a:r>
            <a:r>
              <a:rPr lang="en-US" sz="1200" kern="1200" dirty="0" err="1" smtClean="0">
                <a:solidFill>
                  <a:schemeClr val="tx1"/>
                </a:solidFill>
                <a:effectLst/>
                <a:latin typeface="Arial" charset="0"/>
                <a:ea typeface="+mn-ea"/>
                <a:cs typeface="+mn-cs"/>
              </a:rPr>
              <a:t>learnings</a:t>
            </a:r>
            <a:r>
              <a:rPr lang="en-US" sz="1200" kern="1200" dirty="0" smtClean="0">
                <a:solidFill>
                  <a:schemeClr val="tx1"/>
                </a:solidFill>
                <a:effectLst/>
                <a:latin typeface="Arial" charset="0"/>
                <a:ea typeface="+mn-ea"/>
                <a:cs typeface="+mn-cs"/>
              </a:rPr>
              <a:t> with other teams.  Within IBM we support agile discussion forums, informal presentations, training sessions delivered by senior team members, and internal conferences to name a few strategies.</a:t>
            </a:r>
            <a:endParaRPr lang="en-CA" sz="1200" kern="1200" dirty="0" smtClean="0">
              <a:solidFill>
                <a:schemeClr val="tx1"/>
              </a:solidFill>
              <a:effectLst/>
              <a:latin typeface="Arial" charset="0"/>
              <a:ea typeface="+mn-ea"/>
              <a:cs typeface="+mn-cs"/>
            </a:endParaRPr>
          </a:p>
          <a:p>
            <a:pPr marL="228600" indent="-228600">
              <a:buFont typeface="+mj-lt"/>
              <a:buAutoNum type="arabicPeriod"/>
            </a:pPr>
            <a:r>
              <a:rPr lang="en-US" sz="1200" b="1" i="0" kern="1200" dirty="0" smtClean="0">
                <a:solidFill>
                  <a:schemeClr val="tx1"/>
                </a:solidFill>
                <a:effectLst/>
                <a:latin typeface="Arial" charset="0"/>
                <a:ea typeface="+mn-ea"/>
                <a:cs typeface="+mn-cs"/>
              </a:rPr>
              <a:t>Open and honest monitoring</a:t>
            </a:r>
            <a:r>
              <a:rPr lang="en-US" sz="1200" b="0" i="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Although agile approaches are based on trust, smart governance strategies are based on a “trust but verify and then guide” mindset.  An important aspect of appropriate governance is the monitoring of project teams through various means.  One strategy is for anyone interested in the current status of a DAD project team to attend their daily coordination meeting and listen in, a strategy promoted by the Scrum community.  Although it’s a great strategy we highly recommend, it unfortunately doesn’t scale very well because the senior managers responsible for governance are often busy people with many efforts to govern, not just your team.  In fact Scott found exactly this in the 2010 How Agile Are You? survey. Another approach, one which we’ve seen to be incredibly effective, is for DAD teams to use instrumented and integrated tooling, such as Rational Team Concert (RTC), which generates metrics in real time that can be displayed on project dashboards.  You can see an example of such a dashboard for the Jazz team itself at </a:t>
            </a:r>
            <a:r>
              <a:rPr lang="en-US" sz="1200" u="sng" kern="1200" dirty="0" smtClean="0">
                <a:solidFill>
                  <a:schemeClr val="tx1"/>
                </a:solidFill>
                <a:effectLst/>
                <a:latin typeface="Arial" charset="0"/>
                <a:ea typeface="+mn-ea"/>
                <a:cs typeface="+mn-cs"/>
              </a:rPr>
              <a:t>www.jazz.net</a:t>
            </a:r>
            <a:r>
              <a:rPr lang="en-US" sz="1200" kern="1200" dirty="0" smtClean="0">
                <a:solidFill>
                  <a:schemeClr val="tx1"/>
                </a:solidFill>
                <a:effectLst/>
                <a:latin typeface="Arial" charset="0"/>
                <a:ea typeface="+mn-ea"/>
                <a:cs typeface="+mn-cs"/>
              </a:rPr>
              <a:t>, a team following an open commercial strategy. Such dashboards are incredibly useful for team members to know what is going on, let alone senior managers.  A third strategy is to follow a risk-driven lifecycle, discussed in the next section, with explicit milestones which provide consistent and coherent feedback as to the project status to interested parties. </a:t>
            </a:r>
            <a:endParaRPr lang="en-CA" sz="1200" kern="1200" dirty="0" smtClean="0">
              <a:solidFill>
                <a:schemeClr val="tx1"/>
              </a:solidFill>
              <a:effectLst/>
              <a:latin typeface="Arial" charset="0"/>
              <a:ea typeface="+mn-ea"/>
              <a:cs typeface="+mn-cs"/>
            </a:endParaRPr>
          </a:p>
          <a:p>
            <a:endParaRPr lang="en-CA" dirty="0" smtClean="0"/>
          </a:p>
          <a:p>
            <a:r>
              <a:rPr lang="en-CA" dirty="0" smtClean="0"/>
              <a:t>See Disciplined Agile Delivery (IBM Press 2012) for a detailed discussion of the importance of enterprise awareness. http://www.ambysoft.com/books/dad.html</a:t>
            </a:r>
            <a:endParaRPr lang="en-CA" dirty="0"/>
          </a:p>
        </p:txBody>
      </p:sp>
      <p:sp>
        <p:nvSpPr>
          <p:cNvPr id="4" name="Slide Number Placeholder 3"/>
          <p:cNvSpPr>
            <a:spLocks noGrp="1"/>
          </p:cNvSpPr>
          <p:nvPr>
            <p:ph type="sldNum" sz="quarter" idx="10"/>
          </p:nvPr>
        </p:nvSpPr>
        <p:spPr/>
        <p:txBody>
          <a:bodyPr/>
          <a:lstStyle/>
          <a:p>
            <a:pPr>
              <a:defRPr/>
            </a:pPr>
            <a:fld id="{36BAABD5-5B10-4AEE-B432-FE8143719DFD}" type="slidenum">
              <a:rPr lang="en-US" smtClean="0"/>
              <a:pPr>
                <a:defRPr/>
              </a:pPr>
              <a:t>19</a:t>
            </a:fld>
            <a:endParaRPr lang="en-US"/>
          </a:p>
        </p:txBody>
      </p:sp>
    </p:spTree>
    <p:extLst>
      <p:ext uri="{BB962C8B-B14F-4D97-AF65-F5344CB8AC3E}">
        <p14:creationId xmlns:p14="http://schemas.microsoft.com/office/powerpoint/2010/main" val="31747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Team Lead: Agile process expert, keeps team focused on achievement of goals, removes impediments</a:t>
            </a:r>
          </a:p>
          <a:p>
            <a:r>
              <a:rPr lang="en-CA" dirty="0" smtClean="0"/>
              <a:t>Product Owner : Owns the product vision, scope and priorities of the solution</a:t>
            </a:r>
          </a:p>
          <a:p>
            <a:r>
              <a:rPr lang="en-CA" dirty="0" smtClean="0"/>
              <a:t>Architecture Owner: Owns the architecture decisions and technical priorities, mitigates key technical risks</a:t>
            </a:r>
          </a:p>
          <a:p>
            <a:r>
              <a:rPr lang="en-CA" dirty="0" smtClean="0"/>
              <a:t>Team Member: Cross-functional team members that deliver the solution</a:t>
            </a:r>
          </a:p>
          <a:p>
            <a:r>
              <a:rPr lang="en-CA" dirty="0" smtClean="0"/>
              <a:t>Stakeholder: Includes the customer but also other stakeholders such as Project Sponsor, operations, architecture, database groups, governance bodies</a:t>
            </a:r>
          </a:p>
          <a:p>
            <a:endParaRPr lang="en-CA" dirty="0"/>
          </a:p>
        </p:txBody>
      </p:sp>
      <p:sp>
        <p:nvSpPr>
          <p:cNvPr id="4" name="Slide Number Placeholder 3"/>
          <p:cNvSpPr>
            <a:spLocks noGrp="1"/>
          </p:cNvSpPr>
          <p:nvPr>
            <p:ph type="sldNum" sz="quarter" idx="10"/>
          </p:nvPr>
        </p:nvSpPr>
        <p:spPr/>
        <p:txBody>
          <a:bodyPr/>
          <a:lstStyle/>
          <a:p>
            <a:fld id="{37F7D84E-4527-4F4F-87F0-CEF93A62BFFE}" type="slidenum">
              <a:rPr lang="en-CA" smtClean="0"/>
              <a:t>21</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414378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Team Lead: Agile process expert, keeps team focused on achievement of goals, removes impediments</a:t>
            </a:r>
          </a:p>
          <a:p>
            <a:r>
              <a:rPr lang="en-CA" dirty="0" smtClean="0"/>
              <a:t>Product Owner : Owns the product vision, scope and priorities of the solution</a:t>
            </a:r>
          </a:p>
          <a:p>
            <a:r>
              <a:rPr lang="en-CA" dirty="0" smtClean="0"/>
              <a:t>Architecture Owner: Owns the architecture decisions and technical priorities, mitigates key technical risks</a:t>
            </a:r>
          </a:p>
          <a:p>
            <a:r>
              <a:rPr lang="en-CA" dirty="0" smtClean="0"/>
              <a:t>Team Member: Cross-functional team members that deliver the solution</a:t>
            </a:r>
          </a:p>
          <a:p>
            <a:r>
              <a:rPr lang="en-CA" dirty="0" smtClean="0"/>
              <a:t>Stakeholder: Includes the customer but also other stakeholders such as Project Sponsor, operations, architecture, database groups, governance bodies</a:t>
            </a:r>
          </a:p>
          <a:p>
            <a:endParaRPr lang="en-CA" dirty="0"/>
          </a:p>
        </p:txBody>
      </p:sp>
      <p:sp>
        <p:nvSpPr>
          <p:cNvPr id="4" name="Slide Number Placeholder 3"/>
          <p:cNvSpPr>
            <a:spLocks noGrp="1"/>
          </p:cNvSpPr>
          <p:nvPr>
            <p:ph type="sldNum" sz="quarter" idx="10"/>
          </p:nvPr>
        </p:nvSpPr>
        <p:spPr/>
        <p:txBody>
          <a:bodyPr/>
          <a:lstStyle/>
          <a:p>
            <a:fld id="{37F7D84E-4527-4F4F-87F0-CEF93A62BFFE}" type="slidenum">
              <a:rPr lang="en-CA" smtClean="0"/>
              <a:t>22</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414378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7D84E-4527-4F4F-87F0-CEF93A62BFFE}" type="slidenum">
              <a:rPr lang="en-CA" smtClean="0"/>
              <a:t>23</a:t>
            </a:fld>
            <a:endParaRPr lang="en-CA"/>
          </a:p>
        </p:txBody>
      </p:sp>
      <p:sp>
        <p:nvSpPr>
          <p:cNvPr id="5" name="Footer Placeholder 4"/>
          <p:cNvSpPr>
            <a:spLocks noGrp="1"/>
          </p:cNvSpPr>
          <p:nvPr>
            <p:ph type="ftr" sz="quarter" idx="11"/>
          </p:nvPr>
        </p:nvSpPr>
        <p:spPr/>
        <p:txBody>
          <a:bodyPr/>
          <a:lstStyle/>
          <a:p>
            <a:r>
              <a:rPr lang="en-GB" smtClean="0"/>
              <a:t>© Scott W. Ambler + Associates</a:t>
            </a:r>
            <a:endParaRPr lang="en-GB" dirty="0" smtClean="0"/>
          </a:p>
        </p:txBody>
      </p:sp>
      <p:sp>
        <p:nvSpPr>
          <p:cNvPr id="6" name="Header Placeholder 5"/>
          <p:cNvSpPr>
            <a:spLocks noGrp="1"/>
          </p:cNvSpPr>
          <p:nvPr>
            <p:ph type="hdr" sz="quarter" idx="12"/>
          </p:nvPr>
        </p:nvSpPr>
        <p:spPr/>
        <p:txBody>
          <a:bodyPr/>
          <a:lstStyle/>
          <a:p>
            <a:r>
              <a:rPr lang="en-CA" smtClean="0"/>
              <a:t>Module 3 - Forming DAD Teams</a:t>
            </a:r>
            <a:endParaRPr lang="en-CA"/>
          </a:p>
        </p:txBody>
      </p:sp>
    </p:spTree>
    <p:extLst>
      <p:ext uri="{BB962C8B-B14F-4D97-AF65-F5344CB8AC3E}">
        <p14:creationId xmlns:p14="http://schemas.microsoft.com/office/powerpoint/2010/main" val="423857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Scott Ambler + Associates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D3C2CD-6B68-4DBB-A185-00FEA9E4FD62}" type="slidenum">
              <a:rPr lang="en-US"/>
              <a:pPr>
                <a:defRPr/>
              </a:pPr>
              <a:t>‹#›</a:t>
            </a:fld>
            <a:endParaRPr lang="en-US"/>
          </a:p>
        </p:txBody>
      </p:sp>
    </p:spTree>
    <p:extLst>
      <p:ext uri="{BB962C8B-B14F-4D97-AF65-F5344CB8AC3E}">
        <p14:creationId xmlns:p14="http://schemas.microsoft.com/office/powerpoint/2010/main" val="69147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0B1FA-A3A9-4919-9B5B-A6C988D8F8BE}" type="slidenum">
              <a:rPr lang="en-US"/>
              <a:pPr>
                <a:defRPr/>
              </a:pPr>
              <a:t>‹#›</a:t>
            </a:fld>
            <a:endParaRPr lang="en-US"/>
          </a:p>
        </p:txBody>
      </p:sp>
    </p:spTree>
    <p:extLst>
      <p:ext uri="{BB962C8B-B14F-4D97-AF65-F5344CB8AC3E}">
        <p14:creationId xmlns:p14="http://schemas.microsoft.com/office/powerpoint/2010/main" val="114661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943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BBF23-2ED2-4E5B-9D9D-43D748FD666F}" type="slidenum">
              <a:rPr lang="en-US"/>
              <a:pPr>
                <a:defRPr/>
              </a:pPr>
              <a:t>‹#›</a:t>
            </a:fld>
            <a:endParaRPr lang="en-US"/>
          </a:p>
        </p:txBody>
      </p:sp>
    </p:spTree>
    <p:extLst>
      <p:ext uri="{BB962C8B-B14F-4D97-AF65-F5344CB8AC3E}">
        <p14:creationId xmlns:p14="http://schemas.microsoft.com/office/powerpoint/2010/main" val="3450532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143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481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a:xfrm>
            <a:off x="990600" y="6477000"/>
            <a:ext cx="5105400" cy="244475"/>
          </a:xfrm>
        </p:spPr>
        <p:txBody>
          <a:bodyPr/>
          <a:lstStyle>
            <a:lvl1pPr>
              <a:defRPr/>
            </a:lvl1pPr>
          </a:lstStyle>
          <a:p>
            <a:pPr>
              <a:defRPr/>
            </a:pPr>
            <a:r>
              <a:rPr lang="en-US" smtClean="0"/>
              <a:t>© Scott Ambler + Associates</a:t>
            </a:r>
            <a:endParaRPr lang="en-US"/>
          </a:p>
        </p:txBody>
      </p:sp>
      <p:sp>
        <p:nvSpPr>
          <p:cNvPr id="8" name="Slide Number Placeholder 7"/>
          <p:cNvSpPr>
            <a:spLocks noGrp="1"/>
          </p:cNvSpPr>
          <p:nvPr>
            <p:ph type="sldNum" sz="quarter" idx="12"/>
          </p:nvPr>
        </p:nvSpPr>
        <p:spPr/>
        <p:txBody>
          <a:bodyPr/>
          <a:lstStyle>
            <a:lvl1pPr>
              <a:defRPr/>
            </a:lvl1pPr>
          </a:lstStyle>
          <a:p>
            <a:pPr>
              <a:defRPr/>
            </a:pPr>
            <a:fld id="{BD085E95-6AEE-4F27-94EC-2727D8BADB74}" type="slidenum">
              <a:rPr lang="en-US"/>
              <a:pPr>
                <a:defRPr/>
              </a:pPr>
              <a:t>‹#›</a:t>
            </a:fld>
            <a:endParaRPr lang="en-US"/>
          </a:p>
        </p:txBody>
      </p:sp>
    </p:spTree>
    <p:extLst>
      <p:ext uri="{BB962C8B-B14F-4D97-AF65-F5344CB8AC3E}">
        <p14:creationId xmlns:p14="http://schemas.microsoft.com/office/powerpoint/2010/main" val="2073169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990600" y="6477000"/>
            <a:ext cx="5105400" cy="244475"/>
          </a:xfrm>
        </p:spPr>
        <p:txBody>
          <a:bodyPr/>
          <a:lstStyle>
            <a:lvl1pPr>
              <a:defRPr/>
            </a:lvl1pPr>
          </a:lstStyle>
          <a:p>
            <a:pPr>
              <a:defRPr/>
            </a:pPr>
            <a:r>
              <a:rPr lang="en-US" smtClean="0"/>
              <a:t>© Scott Ambler + Associates</a:t>
            </a:r>
            <a:endParaRPr lang="en-US"/>
          </a:p>
        </p:txBody>
      </p:sp>
      <p:sp>
        <p:nvSpPr>
          <p:cNvPr id="7" name="Slide Number Placeholder 6"/>
          <p:cNvSpPr>
            <a:spLocks noGrp="1"/>
          </p:cNvSpPr>
          <p:nvPr>
            <p:ph type="sldNum" sz="quarter" idx="12"/>
          </p:nvPr>
        </p:nvSpPr>
        <p:spPr/>
        <p:txBody>
          <a:bodyPr/>
          <a:lstStyle>
            <a:lvl1pPr>
              <a:defRPr/>
            </a:lvl1pPr>
          </a:lstStyle>
          <a:p>
            <a:pPr>
              <a:defRPr/>
            </a:pPr>
            <a:fld id="{17390922-A512-45C8-A0F9-EBE2495F0A38}" type="slidenum">
              <a:rPr lang="en-US"/>
              <a:pPr>
                <a:defRPr/>
              </a:pPr>
              <a:t>‹#›</a:t>
            </a:fld>
            <a:endParaRPr lang="en-US"/>
          </a:p>
        </p:txBody>
      </p:sp>
    </p:spTree>
    <p:extLst>
      <p:ext uri="{BB962C8B-B14F-4D97-AF65-F5344CB8AC3E}">
        <p14:creationId xmlns:p14="http://schemas.microsoft.com/office/powerpoint/2010/main" val="104401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30EC5-51AC-4F17-A317-D7F0A84C0FF3}" type="slidenum">
              <a:rPr lang="en-US"/>
              <a:pPr>
                <a:defRPr/>
              </a:pPr>
              <a:t>‹#›</a:t>
            </a:fld>
            <a:endParaRPr lang="en-US"/>
          </a:p>
        </p:txBody>
      </p:sp>
    </p:spTree>
    <p:extLst>
      <p:ext uri="{BB962C8B-B14F-4D97-AF65-F5344CB8AC3E}">
        <p14:creationId xmlns:p14="http://schemas.microsoft.com/office/powerpoint/2010/main" val="355395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D5EB3-4BC2-4050-A331-94663A5B75F7}" type="slidenum">
              <a:rPr lang="en-US"/>
              <a:pPr>
                <a:defRPr/>
              </a:pPr>
              <a:t>‹#›</a:t>
            </a:fld>
            <a:endParaRPr lang="en-US"/>
          </a:p>
        </p:txBody>
      </p:sp>
    </p:spTree>
    <p:extLst>
      <p:ext uri="{BB962C8B-B14F-4D97-AF65-F5344CB8AC3E}">
        <p14:creationId xmlns:p14="http://schemas.microsoft.com/office/powerpoint/2010/main" val="359239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5AF8C-E304-4A8B-A440-2CAA1F309076}" type="slidenum">
              <a:rPr lang="en-US"/>
              <a:pPr>
                <a:defRPr/>
              </a:pPr>
              <a:t>‹#›</a:t>
            </a:fld>
            <a:endParaRPr lang="en-US"/>
          </a:p>
        </p:txBody>
      </p:sp>
    </p:spTree>
    <p:extLst>
      <p:ext uri="{BB962C8B-B14F-4D97-AF65-F5344CB8AC3E}">
        <p14:creationId xmlns:p14="http://schemas.microsoft.com/office/powerpoint/2010/main" val="322065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2C187F-D51D-4186-BAC2-E6D8CF2330DC}" type="slidenum">
              <a:rPr lang="en-US"/>
              <a:pPr>
                <a:defRPr/>
              </a:pPr>
              <a:t>‹#›</a:t>
            </a:fld>
            <a:endParaRPr lang="en-US"/>
          </a:p>
        </p:txBody>
      </p:sp>
    </p:spTree>
    <p:extLst>
      <p:ext uri="{BB962C8B-B14F-4D97-AF65-F5344CB8AC3E}">
        <p14:creationId xmlns:p14="http://schemas.microsoft.com/office/powerpoint/2010/main" val="140815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7FCA6-DF77-419C-8E1B-648F6E5CC10C}" type="slidenum">
              <a:rPr lang="en-US"/>
              <a:pPr>
                <a:defRPr/>
              </a:pPr>
              <a:t>‹#›</a:t>
            </a:fld>
            <a:endParaRPr lang="en-US"/>
          </a:p>
        </p:txBody>
      </p:sp>
    </p:spTree>
    <p:extLst>
      <p:ext uri="{BB962C8B-B14F-4D97-AF65-F5344CB8AC3E}">
        <p14:creationId xmlns:p14="http://schemas.microsoft.com/office/powerpoint/2010/main" val="90942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052819-4D20-423F-9590-6F4BE822E5FE}" type="slidenum">
              <a:rPr lang="en-US"/>
              <a:pPr>
                <a:defRPr/>
              </a:pPr>
              <a:t>‹#›</a:t>
            </a:fld>
            <a:endParaRPr lang="en-US"/>
          </a:p>
        </p:txBody>
      </p:sp>
    </p:spTree>
    <p:extLst>
      <p:ext uri="{BB962C8B-B14F-4D97-AF65-F5344CB8AC3E}">
        <p14:creationId xmlns:p14="http://schemas.microsoft.com/office/powerpoint/2010/main" val="115260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901200-08FF-4340-9364-A1FA41D6F856}" type="slidenum">
              <a:rPr lang="en-US"/>
              <a:pPr>
                <a:defRPr/>
              </a:pPr>
              <a:t>‹#›</a:t>
            </a:fld>
            <a:endParaRPr lang="en-US"/>
          </a:p>
        </p:txBody>
      </p:sp>
    </p:spTree>
    <p:extLst>
      <p:ext uri="{BB962C8B-B14F-4D97-AF65-F5344CB8AC3E}">
        <p14:creationId xmlns:p14="http://schemas.microsoft.com/office/powerpoint/2010/main" val="153636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Scott Ambler + Associates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D72E5-B109-44FD-84CD-CD73668F2902}" type="slidenum">
              <a:rPr lang="en-US"/>
              <a:pPr>
                <a:defRPr/>
              </a:pPr>
              <a:t>‹#›</a:t>
            </a:fld>
            <a:endParaRPr lang="en-US"/>
          </a:p>
        </p:txBody>
      </p:sp>
    </p:spTree>
    <p:extLst>
      <p:ext uri="{BB962C8B-B14F-4D97-AF65-F5344CB8AC3E}">
        <p14:creationId xmlns:p14="http://schemas.microsoft.com/office/powerpoint/2010/main" val="172940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Rectangle 4"/>
          <p:cNvSpPr>
            <a:spLocks noGrp="1" noChangeArrowheads="1"/>
          </p:cNvSpPr>
          <p:nvPr>
            <p:ph type="dt" sz="half" idx="2"/>
          </p:nvPr>
        </p:nvSpPr>
        <p:spPr bwMode="auto">
          <a:xfrm>
            <a:off x="6096000" y="6477000"/>
            <a:ext cx="167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9" name="Rectangle 5"/>
          <p:cNvSpPr>
            <a:spLocks noGrp="1" noChangeArrowheads="1"/>
          </p:cNvSpPr>
          <p:nvPr>
            <p:ph type="ftr" sz="quarter" idx="3"/>
          </p:nvPr>
        </p:nvSpPr>
        <p:spPr bwMode="auto">
          <a:xfrm>
            <a:off x="990600" y="6477000"/>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r>
              <a:rPr lang="en-US" smtClean="0"/>
              <a:t>© Scott Ambler + Associates</a:t>
            </a:r>
            <a:endParaRPr lang="en-US"/>
          </a:p>
        </p:txBody>
      </p:sp>
      <p:sp>
        <p:nvSpPr>
          <p:cNvPr id="1030" name="Rectangle 6"/>
          <p:cNvSpPr>
            <a:spLocks noGrp="1" noChangeArrowheads="1"/>
          </p:cNvSpPr>
          <p:nvPr>
            <p:ph type="sldNum" sz="quarter" idx="4"/>
          </p:nvPr>
        </p:nvSpPr>
        <p:spPr bwMode="auto">
          <a:xfrm>
            <a:off x="7772400" y="64770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4385688B-93C2-45AD-8FB4-1D6DF96FA108}" type="slidenum">
              <a:rPr lang="en-US"/>
              <a:pPr>
                <a:defRPr/>
              </a:pPr>
              <a:t>‹#›</a:t>
            </a:fld>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6309320"/>
            <a:ext cx="1795276" cy="441961"/>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agileallianc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embeddings/Microsoft_Excel_97-2003_Worksheet1.xls"/></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Microsoft_Excel_97-2003_Worksheet2.xls"/></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Microsoft_Excel_97-2003_Worksheet3.xls"/></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ilemanifest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4.png"/><Relationship Id="rId18" Type="http://schemas.openxmlformats.org/officeDocument/2006/relationships/hyperlink" Target="http://enterpriseunifiedprocess.com/" TargetMode="External"/><Relationship Id="rId3" Type="http://schemas.openxmlformats.org/officeDocument/2006/relationships/image" Target="../media/image46.jpeg"/><Relationship Id="rId21" Type="http://schemas.openxmlformats.org/officeDocument/2006/relationships/image" Target="../media/image58.png"/><Relationship Id="rId7" Type="http://schemas.openxmlformats.org/officeDocument/2006/relationships/image" Target="../media/image50.jpeg"/><Relationship Id="rId12" Type="http://schemas.openxmlformats.org/officeDocument/2006/relationships/hyperlink" Target="http://agilemodeling.com/" TargetMode="External"/><Relationship Id="rId17" Type="http://schemas.openxmlformats.org/officeDocument/2006/relationships/image" Target="../media/image56.png"/><Relationship Id="rId2" Type="http://schemas.openxmlformats.org/officeDocument/2006/relationships/image" Target="../media/image45.jpeg"/><Relationship Id="rId16" Type="http://schemas.openxmlformats.org/officeDocument/2006/relationships/hyperlink" Target="http://disciplinedagiledelivery.com/" TargetMode="External"/><Relationship Id="rId20" Type="http://schemas.openxmlformats.org/officeDocument/2006/relationships/hyperlink" Target="http://agiledata.org/" TargetMode="External"/><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3.jpeg"/><Relationship Id="rId5" Type="http://schemas.openxmlformats.org/officeDocument/2006/relationships/image" Target="../media/image48.jpeg"/><Relationship Id="rId15" Type="http://schemas.openxmlformats.org/officeDocument/2006/relationships/image" Target="../media/image55.png"/><Relationship Id="rId10" Type="http://schemas.openxmlformats.org/officeDocument/2006/relationships/image" Target="../media/image52.jpeg"/><Relationship Id="rId19" Type="http://schemas.openxmlformats.org/officeDocument/2006/relationships/image" Target="../media/image57.png"/><Relationship Id="rId4" Type="http://schemas.openxmlformats.org/officeDocument/2006/relationships/image" Target="../media/image47.jpeg"/><Relationship Id="rId9" Type="http://schemas.openxmlformats.org/officeDocument/2006/relationships/hyperlink" Target="http://www.ambysoft.com/books/managingAgileProjects.html" TargetMode="External"/><Relationship Id="rId14" Type="http://schemas.openxmlformats.org/officeDocument/2006/relationships/hyperlink" Target="http://www.ambysoft.com/unifiedprocess/agileUP.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gileallian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28800"/>
            <a:ext cx="7772400" cy="1470025"/>
          </a:xfrm>
        </p:spPr>
        <p:txBody>
          <a:bodyPr/>
          <a:lstStyle/>
          <a:p>
            <a:pPr eaLnBrk="1" hangingPunct="1"/>
            <a:r>
              <a:rPr lang="en-US" sz="3200" dirty="0" smtClean="0"/>
              <a:t>Disciplined Agile Delivery:</a:t>
            </a:r>
            <a:br>
              <a:rPr lang="en-US" sz="3200" dirty="0" smtClean="0"/>
            </a:br>
            <a:r>
              <a:rPr lang="en-US" sz="3200" dirty="0" smtClean="0"/>
              <a:t>The Foundation for Scaling Agile/Scrum</a:t>
            </a:r>
          </a:p>
        </p:txBody>
      </p:sp>
      <p:sp>
        <p:nvSpPr>
          <p:cNvPr id="5123" name="Rectangle 3"/>
          <p:cNvSpPr>
            <a:spLocks noGrp="1" noChangeArrowheads="1"/>
          </p:cNvSpPr>
          <p:nvPr>
            <p:ph type="subTitle" idx="1"/>
          </p:nvPr>
        </p:nvSpPr>
        <p:spPr>
          <a:xfrm>
            <a:off x="1371600" y="3581400"/>
            <a:ext cx="6400800" cy="2286000"/>
          </a:xfrm>
        </p:spPr>
        <p:txBody>
          <a:bodyPr/>
          <a:lstStyle/>
          <a:p>
            <a:pPr eaLnBrk="1" hangingPunct="1"/>
            <a:r>
              <a:rPr lang="en-US" sz="1800" dirty="0" smtClean="0"/>
              <a:t>Scott W. Ambler</a:t>
            </a:r>
            <a:br>
              <a:rPr lang="en-US" sz="1800" dirty="0" smtClean="0"/>
            </a:br>
            <a:r>
              <a:rPr lang="en-US" sz="1800" dirty="0" smtClean="0"/>
              <a:t>Senior Consulting Partner</a:t>
            </a:r>
          </a:p>
          <a:p>
            <a:pPr eaLnBrk="1" hangingPunct="1"/>
            <a:r>
              <a:rPr lang="en-US" sz="1800" dirty="0" smtClean="0"/>
              <a:t/>
            </a:r>
            <a:br>
              <a:rPr lang="en-US" sz="1800" dirty="0" smtClean="0"/>
            </a:br>
            <a:r>
              <a:rPr lang="en-US" sz="1800" dirty="0" err="1" smtClean="0"/>
              <a:t>scott</a:t>
            </a:r>
            <a:r>
              <a:rPr lang="en-US" sz="1800" dirty="0" smtClean="0"/>
              <a:t> [at] </a:t>
            </a:r>
            <a:r>
              <a:rPr lang="en-US" sz="1800" dirty="0" smtClean="0"/>
              <a:t>scottambler.com</a:t>
            </a:r>
          </a:p>
          <a:p>
            <a:pPr eaLnBrk="1" hangingPunct="1"/>
            <a:r>
              <a:rPr lang="en-US" sz="1800" dirty="0" smtClean="0"/>
              <a:t/>
            </a:r>
            <a:br>
              <a:rPr lang="en-US" sz="1800" dirty="0" smtClean="0"/>
            </a:br>
            <a:r>
              <a:rPr lang="en-US" sz="1800" dirty="0" smtClean="0"/>
              <a:t>@</a:t>
            </a:r>
            <a:r>
              <a:rPr lang="en-US" sz="1800" dirty="0" err="1" smtClean="0"/>
              <a:t>scottwambler</a:t>
            </a:r>
            <a:endParaRPr lang="en-US" sz="1800" dirty="0" smtClean="0"/>
          </a:p>
          <a:p>
            <a:pPr eaLnBrk="1" hangingPunct="1"/>
            <a:r>
              <a:rPr lang="en-US" sz="1800" dirty="0" smtClean="0"/>
              <a:t>Disciplined Agile Delivery</a:t>
            </a:r>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6096000"/>
            <a:ext cx="150495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4759" y="5107570"/>
            <a:ext cx="314101" cy="2673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5444355"/>
            <a:ext cx="304800" cy="25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400" dirty="0" smtClean="0"/>
              <a:t>DAD Principles – </a:t>
            </a:r>
            <a:r>
              <a:rPr lang="en-CA" sz="2400" dirty="0"/>
              <a:t>E</a:t>
            </a:r>
            <a:r>
              <a:rPr lang="en-CA" sz="2400" dirty="0" smtClean="0"/>
              <a:t>xtending the Twelve Principles of Agile Software (</a:t>
            </a:r>
            <a:r>
              <a:rPr lang="en-CA" sz="2400" dirty="0" smtClean="0">
                <a:hlinkClick r:id="rId2"/>
              </a:rPr>
              <a:t>www.agilealliance.org</a:t>
            </a:r>
            <a:r>
              <a:rPr lang="en-CA" sz="2400" dirty="0" smtClean="0"/>
              <a:t>) cont.</a:t>
            </a:r>
            <a:endParaRPr lang="en-CA" sz="2400" dirty="0"/>
          </a:p>
        </p:txBody>
      </p:sp>
      <p:sp>
        <p:nvSpPr>
          <p:cNvPr id="3" name="Content Placeholder 2"/>
          <p:cNvSpPr>
            <a:spLocks noGrp="1"/>
          </p:cNvSpPr>
          <p:nvPr>
            <p:ph idx="1"/>
          </p:nvPr>
        </p:nvSpPr>
        <p:spPr>
          <a:xfrm>
            <a:off x="467544" y="1196752"/>
            <a:ext cx="8352928" cy="5112568"/>
          </a:xfrm>
        </p:spPr>
        <p:txBody>
          <a:bodyPr>
            <a:normAutofit lnSpcReduction="10000"/>
          </a:bodyPr>
          <a:lstStyle/>
          <a:p>
            <a:pPr lvl="0">
              <a:buFont typeface="+mj-lt"/>
              <a:buAutoNum type="arabicPeriod" startAt="9"/>
            </a:pPr>
            <a:r>
              <a:rPr lang="en-US" dirty="0" smtClean="0"/>
              <a:t>Continuous attention to technical excellence and good design enhances agility. </a:t>
            </a:r>
            <a:endParaRPr lang="en-CA" dirty="0" smtClean="0"/>
          </a:p>
          <a:p>
            <a:pPr lvl="0">
              <a:buFont typeface="+mj-lt"/>
              <a:buAutoNum type="arabicPeriod" startAt="9"/>
            </a:pPr>
            <a:r>
              <a:rPr lang="en-US" dirty="0" smtClean="0"/>
              <a:t>Simplicity – the art of maximizing the amount of work not done – is essential. </a:t>
            </a:r>
            <a:endParaRPr lang="en-CA" dirty="0" smtClean="0"/>
          </a:p>
          <a:p>
            <a:pPr lvl="0">
              <a:buFont typeface="+mj-lt"/>
              <a:buAutoNum type="arabicPeriod" startAt="9"/>
            </a:pPr>
            <a:r>
              <a:rPr lang="en-US" dirty="0" smtClean="0"/>
              <a:t>The best architectures, requirements, and designs emerge from self-organizing teams. </a:t>
            </a:r>
            <a:endParaRPr lang="en-CA" dirty="0" smtClean="0"/>
          </a:p>
          <a:p>
            <a:pPr lvl="0">
              <a:buFont typeface="+mj-lt"/>
              <a:buAutoNum type="arabicPeriod" startAt="9"/>
            </a:pPr>
            <a:r>
              <a:rPr lang="en-US" dirty="0" smtClean="0"/>
              <a:t>At regular intervals, the team reflects on how to become more effective, then tunes and adjusts its behavior accordingly. </a:t>
            </a:r>
            <a:endParaRPr lang="en-CA" dirty="0" smtClean="0"/>
          </a:p>
          <a:p>
            <a:pPr lvl="0">
              <a:buFont typeface="+mj-lt"/>
              <a:buAutoNum type="arabicPeriod" startAt="9"/>
            </a:pPr>
            <a:r>
              <a:rPr lang="en-US" u="sng" dirty="0" smtClean="0"/>
              <a:t>Leverage and evolve the assets within your organizational ecosystem, and collaborate with the people responsible for those assets to do so.</a:t>
            </a:r>
            <a:endParaRPr lang="en-CA" u="sng" dirty="0" smtClean="0"/>
          </a:p>
          <a:p>
            <a:pPr lvl="0">
              <a:buFont typeface="+mj-lt"/>
              <a:buAutoNum type="arabicPeriod" startAt="9"/>
            </a:pPr>
            <a:r>
              <a:rPr lang="en-US" u="sng" dirty="0" smtClean="0"/>
              <a:t>Visualize workflow to help achieve a smooth flow of delivery while keeping work in progress to a minimum.</a:t>
            </a:r>
            <a:endParaRPr lang="en-CA" u="sng" dirty="0" smtClean="0"/>
          </a:p>
          <a:p>
            <a:pPr>
              <a:buFont typeface="+mj-lt"/>
              <a:buAutoNum type="arabicPeriod" startAt="9"/>
            </a:pPr>
            <a:r>
              <a:rPr lang="en-US" u="sng" dirty="0" smtClean="0"/>
              <a:t>The organizational ecosystem must evolve to reflect and enhance the efforts of agile teams, yet be sufficiently flexible to still support non-agile or hybrid teams</a:t>
            </a:r>
            <a:endParaRPr lang="en-CA" u="sng" dirty="0"/>
          </a:p>
        </p:txBody>
      </p:sp>
      <p:sp>
        <p:nvSpPr>
          <p:cNvPr id="6" name="Slide Number Placeholder 5"/>
          <p:cNvSpPr>
            <a:spLocks noGrp="1"/>
          </p:cNvSpPr>
          <p:nvPr>
            <p:ph type="sldNum" sz="quarter" idx="12"/>
          </p:nvPr>
        </p:nvSpPr>
        <p:spPr/>
        <p:txBody>
          <a:bodyPr/>
          <a:lstStyle/>
          <a:p>
            <a:fld id="{BC0F6148-CE71-4E6B-855B-BAA23FA7D2CE}" type="slidenum">
              <a:rPr lang="en-GB" smtClean="0"/>
              <a:pPr/>
              <a:t>10</a:t>
            </a:fld>
            <a:endParaRPr lang="en-GB"/>
          </a:p>
        </p:txBody>
      </p:sp>
      <p:sp>
        <p:nvSpPr>
          <p:cNvPr id="7" name="Footer Placeholder 4"/>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119414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96" y="152400"/>
            <a:ext cx="8229600" cy="563562"/>
          </a:xfrm>
        </p:spPr>
        <p:txBody>
          <a:bodyPr>
            <a:normAutofit/>
          </a:bodyPr>
          <a:lstStyle/>
          <a:p>
            <a:r>
              <a:rPr lang="en-CA" dirty="0" smtClean="0"/>
              <a:t>Exercise: Questioning Agile Claims</a:t>
            </a:r>
            <a:endParaRPr lang="en-CA" dirty="0"/>
          </a:p>
        </p:txBody>
      </p:sp>
      <p:sp>
        <p:nvSpPr>
          <p:cNvPr id="3" name="Footer Placeholder 2"/>
          <p:cNvSpPr>
            <a:spLocks noGrp="1"/>
          </p:cNvSpPr>
          <p:nvPr>
            <p:ph type="ftr" sz="quarter" idx="11"/>
          </p:nvPr>
        </p:nvSpPr>
        <p:spPr/>
        <p:txBody>
          <a:bodyPr/>
          <a:lstStyle/>
          <a:p>
            <a:r>
              <a:rPr lang="en-GB" smtClean="0"/>
              <a:t>© Scott Ambler + Associates</a:t>
            </a:r>
            <a:endParaRPr lang="en-GB" dirty="0"/>
          </a:p>
        </p:txBody>
      </p:sp>
      <p:sp>
        <p:nvSpPr>
          <p:cNvPr id="4" name="Slide Number Placeholder 3"/>
          <p:cNvSpPr>
            <a:spLocks noGrp="1"/>
          </p:cNvSpPr>
          <p:nvPr>
            <p:ph type="sldNum" sz="quarter" idx="12"/>
          </p:nvPr>
        </p:nvSpPr>
        <p:spPr/>
        <p:txBody>
          <a:bodyPr/>
          <a:lstStyle/>
          <a:p>
            <a:fld id="{409652A6-BDF0-4C1E-9637-52EAD4C28AE3}" type="slidenum">
              <a:rPr lang="en-CA" smtClean="0"/>
              <a:t>11</a:t>
            </a:fld>
            <a:endParaRPr lang="en-CA"/>
          </a:p>
        </p:txBody>
      </p:sp>
      <p:sp>
        <p:nvSpPr>
          <p:cNvPr id="5" name="Content Placeholder 2"/>
          <p:cNvSpPr txBox="1">
            <a:spLocks/>
          </p:cNvSpPr>
          <p:nvPr/>
        </p:nvSpPr>
        <p:spPr>
          <a:xfrm>
            <a:off x="464096" y="762000"/>
            <a:ext cx="8229600" cy="4525963"/>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1800" dirty="0" smtClean="0"/>
              <a:t>Get back into your teams</a:t>
            </a:r>
          </a:p>
          <a:p>
            <a:r>
              <a:rPr lang="en-US" sz="1800" dirty="0" smtClean="0"/>
              <a:t>Choose three interesting claims from the following list</a:t>
            </a:r>
          </a:p>
          <a:p>
            <a:pPr lvl="1"/>
            <a:r>
              <a:rPr lang="en-US" sz="1600" dirty="0" smtClean="0"/>
              <a:t>For 10 minutes discuss the three claims </a:t>
            </a:r>
            <a:r>
              <a:rPr lang="en-US" sz="1600" dirty="0" smtClean="0"/>
              <a:t>as a group</a:t>
            </a:r>
          </a:p>
          <a:p>
            <a:pPr lvl="1"/>
            <a:r>
              <a:rPr lang="en-US" sz="1600" dirty="0" smtClean="0"/>
              <a:t>How true is </a:t>
            </a:r>
            <a:r>
              <a:rPr lang="en-US" sz="1600" dirty="0" smtClean="0"/>
              <a:t>each claim</a:t>
            </a:r>
            <a:r>
              <a:rPr lang="en-US" sz="1600" dirty="0" smtClean="0"/>
              <a:t>?</a:t>
            </a:r>
          </a:p>
          <a:p>
            <a:pPr lvl="1"/>
            <a:r>
              <a:rPr lang="en-US" sz="1600" dirty="0" smtClean="0"/>
              <a:t>Is anything being glossed over?</a:t>
            </a:r>
          </a:p>
          <a:p>
            <a:pPr lvl="1"/>
            <a:r>
              <a:rPr lang="en-US" sz="1600" dirty="0" smtClean="0"/>
              <a:t>Reword </a:t>
            </a:r>
            <a:r>
              <a:rPr lang="en-US" sz="1600" dirty="0" smtClean="0"/>
              <a:t>each claim </a:t>
            </a:r>
            <a:r>
              <a:rPr lang="en-US" sz="1600" dirty="0" smtClean="0"/>
              <a:t>as “Existing claim </a:t>
            </a:r>
            <a:r>
              <a:rPr lang="en-US" sz="1600" i="1" dirty="0" smtClean="0"/>
              <a:t>although</a:t>
            </a:r>
            <a:r>
              <a:rPr lang="en-US" sz="1600" dirty="0" smtClean="0"/>
              <a:t> XYZ” – For example, “Development professionals know what to do” becomes “Development professionals know what to do although they aren’t process experts and may not know all options available to them”</a:t>
            </a:r>
          </a:p>
          <a:p>
            <a:r>
              <a:rPr lang="en-US" sz="1800" dirty="0" smtClean="0"/>
              <a:t>Claims:</a:t>
            </a:r>
          </a:p>
          <a:p>
            <a:pPr lvl="1"/>
            <a:r>
              <a:rPr lang="en-US" sz="1600" dirty="0" smtClean="0"/>
              <a:t>Requirements </a:t>
            </a:r>
            <a:r>
              <a:rPr lang="en-US" sz="1600" dirty="0"/>
              <a:t>evolve throughout the </a:t>
            </a:r>
            <a:r>
              <a:rPr lang="en-US" sz="1600" dirty="0" smtClean="0"/>
              <a:t>lifecycle</a:t>
            </a:r>
          </a:p>
          <a:p>
            <a:pPr lvl="1"/>
            <a:r>
              <a:rPr lang="en-US" sz="1600" dirty="0" smtClean="0"/>
              <a:t>Simple </a:t>
            </a:r>
            <a:r>
              <a:rPr lang="en-US" sz="1600" dirty="0"/>
              <a:t>designs are </a:t>
            </a:r>
            <a:r>
              <a:rPr lang="en-US" sz="1600" dirty="0" smtClean="0"/>
              <a:t>best</a:t>
            </a:r>
          </a:p>
          <a:p>
            <a:pPr lvl="1"/>
            <a:r>
              <a:rPr lang="en-US" sz="1600" dirty="0" smtClean="0"/>
              <a:t>Teams </a:t>
            </a:r>
            <a:r>
              <a:rPr lang="en-US" sz="1600" dirty="0"/>
              <a:t>should be </a:t>
            </a:r>
            <a:r>
              <a:rPr lang="en-US" sz="1600" dirty="0" smtClean="0"/>
              <a:t>self-organizing</a:t>
            </a:r>
          </a:p>
          <a:p>
            <a:pPr lvl="1"/>
            <a:r>
              <a:rPr lang="en-US" sz="1600" dirty="0" smtClean="0"/>
              <a:t>Delivery </a:t>
            </a:r>
            <a:r>
              <a:rPr lang="en-US" sz="1600" dirty="0"/>
              <a:t>teams don’t need prescriptive process </a:t>
            </a:r>
            <a:r>
              <a:rPr lang="en-US" sz="1600" dirty="0" smtClean="0"/>
              <a:t>definitions</a:t>
            </a:r>
          </a:p>
          <a:p>
            <a:pPr lvl="1"/>
            <a:r>
              <a:rPr lang="en-US" sz="1600" dirty="0" smtClean="0"/>
              <a:t>Development </a:t>
            </a:r>
            <a:r>
              <a:rPr lang="en-US" sz="1600" dirty="0"/>
              <a:t>professionals should validate their own work to the best of their </a:t>
            </a:r>
            <a:r>
              <a:rPr lang="en-US" sz="1600" dirty="0" smtClean="0"/>
              <a:t>ability</a:t>
            </a:r>
          </a:p>
          <a:p>
            <a:pPr lvl="1"/>
            <a:r>
              <a:rPr lang="en-US" sz="1600" dirty="0"/>
              <a:t>Disciplined agile teams work in an iterative </a:t>
            </a:r>
            <a:r>
              <a:rPr lang="en-US" sz="1600" dirty="0" smtClean="0"/>
              <a:t>manner</a:t>
            </a:r>
          </a:p>
          <a:p>
            <a:r>
              <a:rPr lang="en-CA" sz="1800" dirty="0"/>
              <a:t>A spokesperson should be prepared to share a few key </a:t>
            </a:r>
            <a:r>
              <a:rPr lang="en-CA" sz="1800" dirty="0" err="1"/>
              <a:t>learnings</a:t>
            </a:r>
            <a:r>
              <a:rPr lang="en-CA" sz="1800" dirty="0"/>
              <a:t> with the larger </a:t>
            </a:r>
            <a:r>
              <a:rPr lang="en-CA" sz="1800" dirty="0" smtClean="0"/>
              <a:t>group</a:t>
            </a:r>
            <a:endParaRPr lang="en-CA" sz="1800" dirty="0"/>
          </a:p>
        </p:txBody>
      </p:sp>
    </p:spTree>
    <p:extLst>
      <p:ext uri="{BB962C8B-B14F-4D97-AF65-F5344CB8AC3E}">
        <p14:creationId xmlns:p14="http://schemas.microsoft.com/office/powerpoint/2010/main" val="2913416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68360" y="6477000"/>
            <a:ext cx="609600" cy="244475"/>
          </a:xfrm>
        </p:spPr>
        <p:txBody>
          <a:bodyPr/>
          <a:lstStyle/>
          <a:p>
            <a:fld id="{018EF143-E231-4718-8F14-5D9C84FFA8DF}" type="slidenum">
              <a:rPr lang="en-US"/>
              <a:pPr/>
              <a:t>12</a:t>
            </a:fld>
            <a:endParaRPr lang="en-US" dirty="0"/>
          </a:p>
        </p:txBody>
      </p:sp>
      <p:sp>
        <p:nvSpPr>
          <p:cNvPr id="286722" name="Rectangle 2"/>
          <p:cNvSpPr>
            <a:spLocks noGrp="1" noChangeArrowheads="1"/>
          </p:cNvSpPr>
          <p:nvPr>
            <p:ph type="title"/>
          </p:nvPr>
        </p:nvSpPr>
        <p:spPr/>
        <p:txBody>
          <a:bodyPr/>
          <a:lstStyle/>
          <a:p>
            <a:r>
              <a:rPr lang="en-US" dirty="0" smtClean="0"/>
              <a:t>Disciplined Agile Delivery (DAD)</a:t>
            </a:r>
            <a:endParaRPr lang="en-US" dirty="0"/>
          </a:p>
        </p:txBody>
      </p:sp>
      <p:sp>
        <p:nvSpPr>
          <p:cNvPr id="286723" name="Rectangle 3"/>
          <p:cNvSpPr>
            <a:spLocks noGrp="1" noChangeArrowheads="1"/>
          </p:cNvSpPr>
          <p:nvPr>
            <p:ph type="body" idx="1"/>
          </p:nvPr>
        </p:nvSpPr>
        <p:spPr>
          <a:xfrm>
            <a:off x="457200" y="1143000"/>
            <a:ext cx="5105400" cy="4525963"/>
          </a:xfrm>
        </p:spPr>
        <p:txBody>
          <a:bodyPr/>
          <a:lstStyle/>
          <a:p>
            <a:pPr marL="0" indent="0">
              <a:buNone/>
            </a:pPr>
            <a:r>
              <a:rPr lang="en-US" sz="2000" dirty="0" smtClean="0"/>
              <a:t>Disciplined </a:t>
            </a:r>
            <a:r>
              <a:rPr lang="en-US" sz="2000" dirty="0"/>
              <a:t>Agile Delivery (DAD) </a:t>
            </a:r>
            <a:r>
              <a:rPr lang="en-US" sz="2000" dirty="0" smtClean="0"/>
              <a:t>is a process decision framework</a:t>
            </a:r>
          </a:p>
          <a:p>
            <a:pPr marL="0" indent="0">
              <a:buNone/>
            </a:pPr>
            <a:endParaRPr lang="en-US" dirty="0" smtClean="0"/>
          </a:p>
          <a:p>
            <a:pPr marL="0" indent="0">
              <a:buNone/>
            </a:pPr>
            <a:r>
              <a:rPr lang="en-US" dirty="0" smtClean="0"/>
              <a:t>The key characteristics of DAD:</a:t>
            </a:r>
          </a:p>
          <a:p>
            <a:pPr lvl="1"/>
            <a:r>
              <a:rPr lang="en-US" sz="1800" dirty="0" smtClean="0"/>
              <a:t>People-first</a:t>
            </a:r>
          </a:p>
          <a:p>
            <a:pPr lvl="1"/>
            <a:r>
              <a:rPr lang="en-US" dirty="0" smtClean="0"/>
              <a:t>Goal-driven</a:t>
            </a:r>
            <a:endParaRPr lang="en-US" dirty="0"/>
          </a:p>
          <a:p>
            <a:pPr lvl="1"/>
            <a:r>
              <a:rPr lang="en-US" dirty="0" smtClean="0"/>
              <a:t>Hybrid agile</a:t>
            </a:r>
          </a:p>
          <a:p>
            <a:pPr lvl="1"/>
            <a:r>
              <a:rPr lang="en-US" dirty="0" smtClean="0"/>
              <a:t>L</a:t>
            </a:r>
            <a:r>
              <a:rPr lang="en-US" sz="1800" dirty="0" smtClean="0"/>
              <a:t>earning-oriented</a:t>
            </a:r>
          </a:p>
          <a:p>
            <a:pPr lvl="1"/>
            <a:r>
              <a:rPr lang="en-US" dirty="0" smtClean="0"/>
              <a:t>Full delivery lifecycle</a:t>
            </a:r>
          </a:p>
          <a:p>
            <a:pPr lvl="1"/>
            <a:r>
              <a:rPr lang="en-US" sz="1800" dirty="0" smtClean="0"/>
              <a:t>Solution focused</a:t>
            </a:r>
          </a:p>
          <a:p>
            <a:pPr lvl="1"/>
            <a:r>
              <a:rPr lang="en-US" sz="1800" dirty="0" smtClean="0"/>
              <a:t>Risk-value lifecycle</a:t>
            </a:r>
          </a:p>
          <a:p>
            <a:pPr lvl="1"/>
            <a:r>
              <a:rPr lang="en-US" dirty="0" smtClean="0"/>
              <a:t>E</a:t>
            </a:r>
            <a:r>
              <a:rPr lang="en-US" sz="1800" dirty="0" smtClean="0"/>
              <a:t>nterprise aware</a:t>
            </a:r>
            <a:endParaRPr lang="en-US" sz="1800" dirty="0"/>
          </a:p>
        </p:txBody>
      </p:sp>
      <p:pic>
        <p:nvPicPr>
          <p:cNvPr id="5" name="Picture 6" descr="Ambler_COVER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21996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CA" smtClean="0"/>
              <a:t>© Scott Ambler + Associates</a:t>
            </a:r>
            <a:endParaRPr lang="en-US" dirty="0"/>
          </a:p>
        </p:txBody>
      </p:sp>
    </p:spTree>
    <p:extLst>
      <p:ext uri="{BB962C8B-B14F-4D97-AF65-F5344CB8AC3E}">
        <p14:creationId xmlns:p14="http://schemas.microsoft.com/office/powerpoint/2010/main" val="1771348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28775" y="30480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Scrum</a:t>
            </a:r>
            <a:endParaRPr lang="en-CA" dirty="0">
              <a:solidFill>
                <a:schemeClr val="tx1"/>
              </a:solidFill>
            </a:endParaRPr>
          </a:p>
        </p:txBody>
      </p:sp>
      <p:sp>
        <p:nvSpPr>
          <p:cNvPr id="11" name="Rectangle 10"/>
          <p:cNvSpPr/>
          <p:nvPr/>
        </p:nvSpPr>
        <p:spPr>
          <a:xfrm>
            <a:off x="5591175" y="30480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Lean</a:t>
            </a:r>
            <a:endParaRPr lang="en-CA" dirty="0">
              <a:solidFill>
                <a:schemeClr val="tx1"/>
              </a:solidFill>
            </a:endParaRPr>
          </a:p>
        </p:txBody>
      </p:sp>
      <p:sp>
        <p:nvSpPr>
          <p:cNvPr id="12" name="Rectangle 11"/>
          <p:cNvSpPr/>
          <p:nvPr/>
        </p:nvSpPr>
        <p:spPr>
          <a:xfrm>
            <a:off x="3609975" y="30480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Kanban</a:t>
            </a:r>
            <a:endParaRPr lang="en-CA" dirty="0">
              <a:solidFill>
                <a:schemeClr val="tx1"/>
              </a:solidFill>
            </a:endParaRPr>
          </a:p>
        </p:txBody>
      </p:sp>
      <p:sp>
        <p:nvSpPr>
          <p:cNvPr id="2" name="Title 1"/>
          <p:cNvSpPr>
            <a:spLocks noGrp="1"/>
          </p:cNvSpPr>
          <p:nvPr>
            <p:ph type="title"/>
          </p:nvPr>
        </p:nvSpPr>
        <p:spPr/>
        <p:txBody>
          <a:bodyPr/>
          <a:lstStyle/>
          <a:p>
            <a:r>
              <a:rPr lang="en-CA" dirty="0"/>
              <a:t>DAD is a Hybrid Framework</a:t>
            </a:r>
          </a:p>
        </p:txBody>
      </p:sp>
      <p:sp>
        <p:nvSpPr>
          <p:cNvPr id="4" name="Footer Placeholder 3"/>
          <p:cNvSpPr>
            <a:spLocks noGrp="1"/>
          </p:cNvSpPr>
          <p:nvPr>
            <p:ph type="ftr" sz="quarter" idx="11"/>
          </p:nvPr>
        </p:nvSpPr>
        <p:spPr/>
        <p:txBody>
          <a:bodyPr/>
          <a:lstStyle/>
          <a:p>
            <a:pPr>
              <a:defRPr/>
            </a:pPr>
            <a:r>
              <a:rPr lang="en-CA" smtClean="0"/>
              <a:t>© Scott Ambler + Associates</a:t>
            </a:r>
            <a:endParaRPr lang="en-US"/>
          </a:p>
        </p:txBody>
      </p:sp>
      <p:sp>
        <p:nvSpPr>
          <p:cNvPr id="5" name="Slide Number Placeholder 4"/>
          <p:cNvSpPr>
            <a:spLocks noGrp="1"/>
          </p:cNvSpPr>
          <p:nvPr>
            <p:ph type="sldNum" sz="quarter" idx="12"/>
          </p:nvPr>
        </p:nvSpPr>
        <p:spPr/>
        <p:txBody>
          <a:bodyPr/>
          <a:lstStyle/>
          <a:p>
            <a:pPr>
              <a:defRPr/>
            </a:pPr>
            <a:fld id="{4CC4AE55-A7EF-469F-B403-A6C5996C50F5}" type="slidenum">
              <a:rPr lang="en-US" smtClean="0"/>
              <a:pPr>
                <a:defRPr/>
              </a:pPr>
              <a:t>13</a:t>
            </a:fld>
            <a:endParaRPr lang="en-US"/>
          </a:p>
        </p:txBody>
      </p:sp>
      <p:sp>
        <p:nvSpPr>
          <p:cNvPr id="9" name="Rectangle 8"/>
          <p:cNvSpPr/>
          <p:nvPr/>
        </p:nvSpPr>
        <p:spPr>
          <a:xfrm>
            <a:off x="2619375" y="25908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Unified Process</a:t>
            </a:r>
            <a:endParaRPr lang="en-CA" dirty="0">
              <a:solidFill>
                <a:schemeClr val="tx1"/>
              </a:solidFill>
            </a:endParaRPr>
          </a:p>
        </p:txBody>
      </p:sp>
      <p:sp>
        <p:nvSpPr>
          <p:cNvPr id="10" name="Rectangle 9"/>
          <p:cNvSpPr/>
          <p:nvPr/>
        </p:nvSpPr>
        <p:spPr>
          <a:xfrm>
            <a:off x="4619625" y="25908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Agile Modeling</a:t>
            </a:r>
            <a:endParaRPr lang="en-CA" dirty="0">
              <a:solidFill>
                <a:schemeClr val="tx1"/>
              </a:solidFill>
            </a:endParaRPr>
          </a:p>
        </p:txBody>
      </p:sp>
      <p:sp>
        <p:nvSpPr>
          <p:cNvPr id="13" name="Rectangle 12"/>
          <p:cNvSpPr/>
          <p:nvPr/>
        </p:nvSpPr>
        <p:spPr>
          <a:xfrm>
            <a:off x="5591175" y="21336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Agile Data</a:t>
            </a:r>
            <a:endParaRPr lang="en-CA" dirty="0">
              <a:solidFill>
                <a:schemeClr val="tx1"/>
              </a:solidFill>
            </a:endParaRPr>
          </a:p>
        </p:txBody>
      </p:sp>
      <p:sp>
        <p:nvSpPr>
          <p:cNvPr id="14" name="Rectangle 13"/>
          <p:cNvSpPr/>
          <p:nvPr/>
        </p:nvSpPr>
        <p:spPr>
          <a:xfrm>
            <a:off x="3619500" y="21336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“Traditional”</a:t>
            </a:r>
            <a:endParaRPr lang="en-CA" dirty="0">
              <a:solidFill>
                <a:schemeClr val="tx1"/>
              </a:solidFill>
            </a:endParaRPr>
          </a:p>
        </p:txBody>
      </p:sp>
      <p:sp>
        <p:nvSpPr>
          <p:cNvPr id="15" name="Rectangle 14"/>
          <p:cNvSpPr/>
          <p:nvPr/>
        </p:nvSpPr>
        <p:spPr>
          <a:xfrm>
            <a:off x="1619250" y="21336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Agile Practices</a:t>
            </a:r>
            <a:endParaRPr lang="en-CA" dirty="0">
              <a:solidFill>
                <a:schemeClr val="tx1"/>
              </a:solidFill>
            </a:endParaRPr>
          </a:p>
        </p:txBody>
      </p:sp>
      <p:sp>
        <p:nvSpPr>
          <p:cNvPr id="16" name="Rectangle 15"/>
          <p:cNvSpPr/>
          <p:nvPr/>
        </p:nvSpPr>
        <p:spPr>
          <a:xfrm>
            <a:off x="2638425" y="16764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Crystal</a:t>
            </a:r>
            <a:endParaRPr lang="en-CA" dirty="0">
              <a:solidFill>
                <a:schemeClr val="tx1"/>
              </a:solidFill>
            </a:endParaRPr>
          </a:p>
        </p:txBody>
      </p:sp>
      <p:sp>
        <p:nvSpPr>
          <p:cNvPr id="17" name="Rectangle 16"/>
          <p:cNvSpPr/>
          <p:nvPr/>
        </p:nvSpPr>
        <p:spPr>
          <a:xfrm>
            <a:off x="4638675" y="16764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…and more</a:t>
            </a:r>
            <a:endParaRPr lang="en-CA" dirty="0">
              <a:solidFill>
                <a:schemeClr val="tx1"/>
              </a:solidFill>
            </a:endParaRPr>
          </a:p>
        </p:txBody>
      </p:sp>
      <p:sp>
        <p:nvSpPr>
          <p:cNvPr id="25" name="TextBox 24"/>
          <p:cNvSpPr txBox="1"/>
          <p:nvPr/>
        </p:nvSpPr>
        <p:spPr>
          <a:xfrm>
            <a:off x="0" y="4360312"/>
            <a:ext cx="9144000" cy="923330"/>
          </a:xfrm>
          <a:prstGeom prst="rect">
            <a:avLst/>
          </a:prstGeom>
          <a:noFill/>
        </p:spPr>
        <p:txBody>
          <a:bodyPr wrap="square" rtlCol="0">
            <a:spAutoFit/>
          </a:bodyPr>
          <a:lstStyle/>
          <a:p>
            <a:pPr algn="ctr"/>
            <a:r>
              <a:rPr lang="en-CA" dirty="0" smtClean="0"/>
              <a:t>DAD leverages proven strategies from several sources,</a:t>
            </a:r>
          </a:p>
          <a:p>
            <a:pPr algn="ctr"/>
            <a:r>
              <a:rPr lang="en-CA" dirty="0"/>
              <a:t>p</a:t>
            </a:r>
            <a:r>
              <a:rPr lang="en-CA" dirty="0" smtClean="0"/>
              <a:t>roviding a decision framework to guide your adoption and</a:t>
            </a:r>
          </a:p>
          <a:p>
            <a:pPr algn="ctr"/>
            <a:r>
              <a:rPr lang="en-CA" dirty="0"/>
              <a:t>t</a:t>
            </a:r>
            <a:r>
              <a:rPr lang="en-CA" dirty="0" smtClean="0"/>
              <a:t>ailoring of them in a context-driven manner. </a:t>
            </a:r>
            <a:endParaRPr lang="en-CA" dirty="0"/>
          </a:p>
        </p:txBody>
      </p:sp>
    </p:spTree>
    <p:extLst>
      <p:ext uri="{BB962C8B-B14F-4D97-AF65-F5344CB8AC3E}">
        <p14:creationId xmlns:p14="http://schemas.microsoft.com/office/powerpoint/2010/main" val="21582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9"/>
                                          </p:stCondLst>
                                        </p:cTn>
                                        <p:tgtEl>
                                          <p:spTgt spid="12"/>
                                        </p:tgtEl>
                                        <p:attrNameLst>
                                          <p:attrName>style.visibility</p:attrName>
                                        </p:attrNameLst>
                                      </p:cBhvr>
                                      <p:to>
                                        <p:strVal val="visible"/>
                                      </p:to>
                                    </p:set>
                                  </p:childTnLst>
                                </p:cTn>
                              </p:par>
                            </p:childTnLst>
                          </p:cTn>
                        </p:par>
                        <p:par>
                          <p:cTn id="10" fill="hold">
                            <p:stCondLst>
                              <p:cond delay="101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1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1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10"/>
                            </p:stCondLst>
                            <p:childTnLst>
                              <p:par>
                                <p:cTn id="20" presetID="1" presetClass="entr" presetSubtype="0" fill="hold" grpId="0"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10"/>
                            </p:stCondLst>
                            <p:childTnLst>
                              <p:par>
                                <p:cTn id="23" presetID="1" presetClass="entr" presetSubtype="0"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51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401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4510"/>
                            </p:stCondLst>
                            <p:childTnLst>
                              <p:par>
                                <p:cTn id="32" presetID="1" presetClass="entr" presetSubtype="0" fill="hold" grpId="0"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9" grpId="0" animBg="1"/>
      <p:bldP spid="10"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smtClean="0"/>
          </a:p>
        </p:txBody>
      </p:sp>
      <p:sp>
        <p:nvSpPr>
          <p:cNvPr id="2765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1A4004-7580-4EC4-B563-84A9F7461A62}" type="slidenum">
              <a:rPr lang="en-US" smtClean="0"/>
              <a:pPr eaLnBrk="1" hangingPunct="1"/>
              <a:t>14</a:t>
            </a:fld>
            <a:endParaRPr lang="en-US" smtClean="0"/>
          </a:p>
        </p:txBody>
      </p:sp>
      <p:sp>
        <p:nvSpPr>
          <p:cNvPr id="27652" name="Rectangle 2"/>
          <p:cNvSpPr>
            <a:spLocks noGrp="1" noChangeArrowheads="1"/>
          </p:cNvSpPr>
          <p:nvPr>
            <p:ph type="title"/>
          </p:nvPr>
        </p:nvSpPr>
        <p:spPr>
          <a:xfrm>
            <a:off x="381000" y="304800"/>
            <a:ext cx="6705600" cy="563563"/>
          </a:xfrm>
        </p:spPr>
        <p:txBody>
          <a:bodyPr/>
          <a:lstStyle/>
          <a:p>
            <a:pPr eaLnBrk="1" hangingPunct="1"/>
            <a:r>
              <a:rPr lang="en-US" smtClean="0"/>
              <a:t>The Basic/Agile Lifecycle of </a:t>
            </a:r>
            <a:br>
              <a:rPr lang="en-US" smtClean="0"/>
            </a:br>
            <a:r>
              <a:rPr lang="en-US" smtClean="0"/>
              <a:t>Disciplined Agile Delivery (DAD)</a:t>
            </a: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smtClean="0"/>
              <a:t>DAD Lifecycle: Advanced/Lean</a:t>
            </a:r>
          </a:p>
        </p:txBody>
      </p:sp>
      <p:pic>
        <p:nvPicPr>
          <p:cNvPr id="2867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19238"/>
            <a:ext cx="8229600" cy="3773487"/>
          </a:xfrm>
        </p:spPr>
      </p:pic>
      <p:sp>
        <p:nvSpPr>
          <p:cNvPr id="2867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smtClean="0"/>
          </a:p>
        </p:txBody>
      </p:sp>
      <p:sp>
        <p:nvSpPr>
          <p:cNvPr id="28677"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B77DF5-D7C2-4244-ADF9-2913005A273A}"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Phases Disappear Over Time</a:t>
            </a:r>
            <a:endParaRPr lang="en-CA" dirty="0"/>
          </a:p>
        </p:txBody>
      </p:sp>
      <p:sp>
        <p:nvSpPr>
          <p:cNvPr id="4" name="Footer Placeholder 3"/>
          <p:cNvSpPr>
            <a:spLocks noGrp="1"/>
          </p:cNvSpPr>
          <p:nvPr>
            <p:ph type="ftr" sz="quarter" idx="11"/>
          </p:nvPr>
        </p:nvSpPr>
        <p:spPr/>
        <p:txBody>
          <a:bodyPr/>
          <a:lstStyle/>
          <a:p>
            <a:pPr>
              <a:defRPr/>
            </a:pPr>
            <a:r>
              <a:rPr lang="en-CA" smtClean="0"/>
              <a:t>© Scott Ambler + Associates</a:t>
            </a:r>
            <a:endParaRPr lang="en-US"/>
          </a:p>
        </p:txBody>
      </p:sp>
      <p:sp>
        <p:nvSpPr>
          <p:cNvPr id="5" name="Slide Number Placeholder 4"/>
          <p:cNvSpPr>
            <a:spLocks noGrp="1"/>
          </p:cNvSpPr>
          <p:nvPr>
            <p:ph type="sldNum" sz="quarter" idx="12"/>
          </p:nvPr>
        </p:nvSpPr>
        <p:spPr/>
        <p:txBody>
          <a:bodyPr/>
          <a:lstStyle/>
          <a:p>
            <a:pPr>
              <a:defRPr/>
            </a:pPr>
            <a:fld id="{4CC4AE55-A7EF-469F-B403-A6C5996C50F5}" type="slidenum">
              <a:rPr lang="en-US" smtClean="0"/>
              <a:pPr>
                <a:defRPr/>
              </a:pPr>
              <a:t>16</a:t>
            </a:fld>
            <a:endParaRPr lang="en-US"/>
          </a:p>
        </p:txBody>
      </p:sp>
      <p:grpSp>
        <p:nvGrpSpPr>
          <p:cNvPr id="31" name="Group 30"/>
          <p:cNvGrpSpPr/>
          <p:nvPr/>
        </p:nvGrpSpPr>
        <p:grpSpPr>
          <a:xfrm>
            <a:off x="380999" y="1567934"/>
            <a:ext cx="8153401" cy="369332"/>
            <a:chOff x="380999" y="1567934"/>
            <a:chExt cx="8153401" cy="369332"/>
          </a:xfrm>
        </p:grpSpPr>
        <p:sp>
          <p:nvSpPr>
            <p:cNvPr id="6" name="Rectangle 5"/>
            <p:cNvSpPr/>
            <p:nvPr/>
          </p:nvSpPr>
          <p:spPr>
            <a:xfrm>
              <a:off x="380999" y="1567934"/>
              <a:ext cx="1884253" cy="369332"/>
            </a:xfrm>
            <a:prstGeom prst="rect">
              <a:avLst/>
            </a:prstGeom>
          </p:spPr>
          <p:txBody>
            <a:bodyPr wrap="square">
              <a:spAutoFit/>
            </a:bodyPr>
            <a:lstStyle/>
            <a:p>
              <a:pPr algn="r"/>
              <a:r>
                <a:rPr lang="en-CA" dirty="0" smtClean="0"/>
                <a:t>First release:</a:t>
              </a:r>
              <a:endParaRPr lang="en-CA" dirty="0"/>
            </a:p>
          </p:txBody>
        </p:sp>
        <p:sp>
          <p:nvSpPr>
            <p:cNvPr id="10" name="Rectangle 9"/>
            <p:cNvSpPr/>
            <p:nvPr/>
          </p:nvSpPr>
          <p:spPr>
            <a:xfrm>
              <a:off x="2362200" y="1638300"/>
              <a:ext cx="1295400" cy="228600"/>
            </a:xfrm>
            <a:prstGeom prst="rect">
              <a:avLst/>
            </a:prstGeom>
            <a:solidFill>
              <a:srgbClr val="B1FA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Inception</a:t>
              </a:r>
              <a:endParaRPr lang="en-CA" dirty="0">
                <a:solidFill>
                  <a:schemeClr val="tx1"/>
                </a:solidFill>
              </a:endParaRPr>
            </a:p>
          </p:txBody>
        </p:sp>
        <p:sp>
          <p:nvSpPr>
            <p:cNvPr id="11" name="Rectangle 10"/>
            <p:cNvSpPr/>
            <p:nvPr/>
          </p:nvSpPr>
          <p:spPr>
            <a:xfrm>
              <a:off x="3657600" y="1638300"/>
              <a:ext cx="3657600" cy="228600"/>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Construction</a:t>
              </a:r>
              <a:endParaRPr lang="en-CA" dirty="0">
                <a:solidFill>
                  <a:schemeClr val="tx1"/>
                </a:solidFill>
              </a:endParaRPr>
            </a:p>
          </p:txBody>
        </p:sp>
        <p:sp>
          <p:nvSpPr>
            <p:cNvPr id="12" name="Rectangle 11"/>
            <p:cNvSpPr/>
            <p:nvPr/>
          </p:nvSpPr>
          <p:spPr>
            <a:xfrm>
              <a:off x="7315200" y="1638300"/>
              <a:ext cx="1219200" cy="230148"/>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Transition</a:t>
              </a:r>
              <a:endParaRPr lang="en-CA" dirty="0">
                <a:solidFill>
                  <a:schemeClr val="tx1"/>
                </a:solidFill>
              </a:endParaRPr>
            </a:p>
          </p:txBody>
        </p:sp>
      </p:grpSp>
      <p:grpSp>
        <p:nvGrpSpPr>
          <p:cNvPr id="32" name="Group 31"/>
          <p:cNvGrpSpPr/>
          <p:nvPr/>
        </p:nvGrpSpPr>
        <p:grpSpPr>
          <a:xfrm>
            <a:off x="413464" y="2362200"/>
            <a:ext cx="6444536" cy="369332"/>
            <a:chOff x="413464" y="2362200"/>
            <a:chExt cx="6444536" cy="369332"/>
          </a:xfrm>
        </p:grpSpPr>
        <p:sp>
          <p:nvSpPr>
            <p:cNvPr id="7" name="Rectangle 6"/>
            <p:cNvSpPr/>
            <p:nvPr/>
          </p:nvSpPr>
          <p:spPr>
            <a:xfrm>
              <a:off x="413464" y="2362200"/>
              <a:ext cx="1851789" cy="369332"/>
            </a:xfrm>
            <a:prstGeom prst="rect">
              <a:avLst/>
            </a:prstGeom>
          </p:spPr>
          <p:txBody>
            <a:bodyPr wrap="none">
              <a:spAutoFit/>
            </a:bodyPr>
            <a:lstStyle/>
            <a:p>
              <a:pPr algn="r"/>
              <a:r>
                <a:rPr lang="en-CA" dirty="0" smtClean="0"/>
                <a:t>Second release:</a:t>
              </a:r>
              <a:endParaRPr lang="en-CA" dirty="0"/>
            </a:p>
          </p:txBody>
        </p:sp>
        <p:sp>
          <p:nvSpPr>
            <p:cNvPr id="13" name="Rectangle 12"/>
            <p:cNvSpPr/>
            <p:nvPr/>
          </p:nvSpPr>
          <p:spPr>
            <a:xfrm>
              <a:off x="2362200" y="2432566"/>
              <a:ext cx="533400" cy="228600"/>
            </a:xfrm>
            <a:prstGeom prst="rect">
              <a:avLst/>
            </a:prstGeom>
            <a:solidFill>
              <a:srgbClr val="B1FA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a:t>
              </a:r>
              <a:endParaRPr lang="en-CA" dirty="0">
                <a:solidFill>
                  <a:schemeClr val="tx1"/>
                </a:solidFill>
              </a:endParaRPr>
            </a:p>
          </p:txBody>
        </p:sp>
        <p:sp>
          <p:nvSpPr>
            <p:cNvPr id="14" name="Rectangle 13"/>
            <p:cNvSpPr/>
            <p:nvPr/>
          </p:nvSpPr>
          <p:spPr>
            <a:xfrm>
              <a:off x="2895600" y="2432566"/>
              <a:ext cx="3200400" cy="228600"/>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Construction</a:t>
              </a:r>
              <a:endParaRPr lang="en-CA" dirty="0">
                <a:solidFill>
                  <a:schemeClr val="tx1"/>
                </a:solidFill>
              </a:endParaRPr>
            </a:p>
          </p:txBody>
        </p:sp>
        <p:sp>
          <p:nvSpPr>
            <p:cNvPr id="15" name="Rectangle 14"/>
            <p:cNvSpPr/>
            <p:nvPr/>
          </p:nvSpPr>
          <p:spPr>
            <a:xfrm>
              <a:off x="6096000" y="2432567"/>
              <a:ext cx="762000" cy="22860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grpSp>
      <p:grpSp>
        <p:nvGrpSpPr>
          <p:cNvPr id="33" name="Group 32"/>
          <p:cNvGrpSpPr/>
          <p:nvPr/>
        </p:nvGrpSpPr>
        <p:grpSpPr>
          <a:xfrm>
            <a:off x="380999" y="3156466"/>
            <a:ext cx="5572126" cy="369332"/>
            <a:chOff x="380999" y="3156466"/>
            <a:chExt cx="5572126" cy="369332"/>
          </a:xfrm>
        </p:grpSpPr>
        <p:sp>
          <p:nvSpPr>
            <p:cNvPr id="8" name="Rectangle 7"/>
            <p:cNvSpPr/>
            <p:nvPr/>
          </p:nvSpPr>
          <p:spPr>
            <a:xfrm>
              <a:off x="380999" y="3156466"/>
              <a:ext cx="1884253" cy="369332"/>
            </a:xfrm>
            <a:prstGeom prst="rect">
              <a:avLst/>
            </a:prstGeom>
          </p:spPr>
          <p:txBody>
            <a:bodyPr wrap="square">
              <a:spAutoFit/>
            </a:bodyPr>
            <a:lstStyle/>
            <a:p>
              <a:pPr algn="r"/>
              <a:r>
                <a:rPr lang="en-CA" dirty="0" smtClean="0"/>
                <a:t>Third release:</a:t>
              </a:r>
              <a:endParaRPr lang="en-CA" dirty="0"/>
            </a:p>
          </p:txBody>
        </p:sp>
        <p:sp>
          <p:nvSpPr>
            <p:cNvPr id="16" name="Rectangle 15"/>
            <p:cNvSpPr/>
            <p:nvPr/>
          </p:nvSpPr>
          <p:spPr>
            <a:xfrm>
              <a:off x="2352675" y="3226832"/>
              <a:ext cx="390525" cy="228599"/>
            </a:xfrm>
            <a:prstGeom prst="rect">
              <a:avLst/>
            </a:prstGeom>
            <a:solidFill>
              <a:srgbClr val="B1FA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I</a:t>
              </a:r>
              <a:endParaRPr lang="en-CA" dirty="0">
                <a:solidFill>
                  <a:schemeClr val="tx1"/>
                </a:solidFill>
              </a:endParaRPr>
            </a:p>
          </p:txBody>
        </p:sp>
        <p:sp>
          <p:nvSpPr>
            <p:cNvPr id="17" name="Rectangle 16"/>
            <p:cNvSpPr/>
            <p:nvPr/>
          </p:nvSpPr>
          <p:spPr>
            <a:xfrm>
              <a:off x="2743201" y="3226832"/>
              <a:ext cx="2743200" cy="228599"/>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Construction</a:t>
              </a:r>
              <a:endParaRPr lang="en-CA" dirty="0">
                <a:solidFill>
                  <a:schemeClr val="tx1"/>
                </a:solidFill>
              </a:endParaRPr>
            </a:p>
          </p:txBody>
        </p:sp>
        <p:sp>
          <p:nvSpPr>
            <p:cNvPr id="18" name="Rectangle 17"/>
            <p:cNvSpPr/>
            <p:nvPr/>
          </p:nvSpPr>
          <p:spPr>
            <a:xfrm>
              <a:off x="5486400" y="3226833"/>
              <a:ext cx="466725" cy="22860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grpSp>
      <p:grpSp>
        <p:nvGrpSpPr>
          <p:cNvPr id="24" name="Group 23"/>
          <p:cNvGrpSpPr/>
          <p:nvPr/>
        </p:nvGrpSpPr>
        <p:grpSpPr>
          <a:xfrm>
            <a:off x="381000" y="3455433"/>
            <a:ext cx="4384362" cy="940831"/>
            <a:chOff x="381000" y="3455433"/>
            <a:chExt cx="4384362" cy="940831"/>
          </a:xfrm>
        </p:grpSpPr>
        <p:grpSp>
          <p:nvGrpSpPr>
            <p:cNvPr id="34" name="Group 33"/>
            <p:cNvGrpSpPr/>
            <p:nvPr/>
          </p:nvGrpSpPr>
          <p:grpSpPr>
            <a:xfrm>
              <a:off x="381000" y="4026932"/>
              <a:ext cx="4384362" cy="369332"/>
              <a:chOff x="381000" y="4026932"/>
              <a:chExt cx="4384362" cy="369332"/>
            </a:xfrm>
          </p:grpSpPr>
          <p:sp>
            <p:nvSpPr>
              <p:cNvPr id="9" name="Rectangle 8"/>
              <p:cNvSpPr/>
              <p:nvPr/>
            </p:nvSpPr>
            <p:spPr>
              <a:xfrm>
                <a:off x="381000" y="4026932"/>
                <a:ext cx="1884252" cy="369332"/>
              </a:xfrm>
              <a:prstGeom prst="rect">
                <a:avLst/>
              </a:prstGeom>
            </p:spPr>
            <p:txBody>
              <a:bodyPr wrap="square">
                <a:spAutoFit/>
              </a:bodyPr>
              <a:lstStyle/>
              <a:p>
                <a:pPr algn="r"/>
                <a:r>
                  <a:rPr lang="en-CA" dirty="0" smtClean="0"/>
                  <a:t>N</a:t>
                </a:r>
                <a:r>
                  <a:rPr lang="en-CA" baseline="30000" dirty="0" smtClean="0"/>
                  <a:t>th</a:t>
                </a:r>
                <a:r>
                  <a:rPr lang="en-CA" dirty="0" smtClean="0"/>
                  <a:t>+ releases:</a:t>
                </a:r>
                <a:endParaRPr lang="en-CA" dirty="0"/>
              </a:p>
            </p:txBody>
          </p:sp>
          <p:sp>
            <p:nvSpPr>
              <p:cNvPr id="20" name="Rectangle 19"/>
              <p:cNvSpPr/>
              <p:nvPr/>
            </p:nvSpPr>
            <p:spPr>
              <a:xfrm>
                <a:off x="2359341" y="4116347"/>
                <a:ext cx="557213" cy="228599"/>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a:t>
                </a:r>
                <a:endParaRPr lang="en-CA" dirty="0">
                  <a:solidFill>
                    <a:schemeClr val="tx1"/>
                  </a:solidFill>
                </a:endParaRPr>
              </a:p>
            </p:txBody>
          </p:sp>
          <p:sp>
            <p:nvSpPr>
              <p:cNvPr id="22" name="Rectangle 21"/>
              <p:cNvSpPr/>
              <p:nvPr/>
            </p:nvSpPr>
            <p:spPr>
              <a:xfrm>
                <a:off x="2961797" y="4116347"/>
                <a:ext cx="557213" cy="228599"/>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a:t>
                </a:r>
                <a:endParaRPr lang="en-CA" dirty="0">
                  <a:solidFill>
                    <a:schemeClr val="tx1"/>
                  </a:solidFill>
                </a:endParaRPr>
              </a:p>
            </p:txBody>
          </p:sp>
          <p:sp>
            <p:nvSpPr>
              <p:cNvPr id="21" name="Rectangle 20"/>
              <p:cNvSpPr/>
              <p:nvPr/>
            </p:nvSpPr>
            <p:spPr>
              <a:xfrm>
                <a:off x="2916556" y="4116347"/>
                <a:ext cx="45719" cy="22705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sp>
            <p:nvSpPr>
              <p:cNvPr id="27" name="Rectangle 26"/>
              <p:cNvSpPr/>
              <p:nvPr/>
            </p:nvSpPr>
            <p:spPr>
              <a:xfrm>
                <a:off x="3557588" y="4117894"/>
                <a:ext cx="557213" cy="228599"/>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a:t>
                </a:r>
                <a:endParaRPr lang="en-CA" dirty="0">
                  <a:solidFill>
                    <a:schemeClr val="tx1"/>
                  </a:solidFill>
                </a:endParaRPr>
              </a:p>
            </p:txBody>
          </p:sp>
          <p:sp>
            <p:nvSpPr>
              <p:cNvPr id="29" name="Rectangle 28"/>
              <p:cNvSpPr/>
              <p:nvPr/>
            </p:nvSpPr>
            <p:spPr>
              <a:xfrm>
                <a:off x="4162428" y="4119441"/>
                <a:ext cx="557213" cy="228599"/>
              </a:xfrm>
              <a:prstGeom prst="rect">
                <a:avLst/>
              </a:prstGeom>
              <a:solidFill>
                <a:srgbClr val="9B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a:t>
                </a:r>
                <a:endParaRPr lang="en-CA" dirty="0">
                  <a:solidFill>
                    <a:schemeClr val="tx1"/>
                  </a:solidFill>
                </a:endParaRPr>
              </a:p>
            </p:txBody>
          </p:sp>
          <p:sp>
            <p:nvSpPr>
              <p:cNvPr id="30" name="Rectangle 29"/>
              <p:cNvSpPr/>
              <p:nvPr/>
            </p:nvSpPr>
            <p:spPr>
              <a:xfrm>
                <a:off x="4719643" y="4119441"/>
                <a:ext cx="45719" cy="22705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sp>
            <p:nvSpPr>
              <p:cNvPr id="23" name="Rectangle 22"/>
              <p:cNvSpPr/>
              <p:nvPr/>
            </p:nvSpPr>
            <p:spPr>
              <a:xfrm>
                <a:off x="3519012" y="4116347"/>
                <a:ext cx="45719" cy="22705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sp>
            <p:nvSpPr>
              <p:cNvPr id="28" name="Rectangle 27"/>
              <p:cNvSpPr/>
              <p:nvPr/>
            </p:nvSpPr>
            <p:spPr>
              <a:xfrm>
                <a:off x="4114803" y="4117894"/>
                <a:ext cx="45719" cy="227050"/>
              </a:xfrm>
              <a:prstGeom prst="rect">
                <a:avLst/>
              </a:prstGeom>
              <a:solidFill>
                <a:srgbClr val="21A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t>
                </a:r>
                <a:endParaRPr lang="en-CA" dirty="0">
                  <a:solidFill>
                    <a:schemeClr val="tx1"/>
                  </a:solidFill>
                </a:endParaRPr>
              </a:p>
            </p:txBody>
          </p:sp>
        </p:grpSp>
        <p:sp>
          <p:nvSpPr>
            <p:cNvPr id="19" name="TextBox 18"/>
            <p:cNvSpPr txBox="1"/>
            <p:nvPr/>
          </p:nvSpPr>
          <p:spPr>
            <a:xfrm>
              <a:off x="1447800" y="3455433"/>
              <a:ext cx="187638" cy="646331"/>
            </a:xfrm>
            <a:prstGeom prst="rect">
              <a:avLst/>
            </a:prstGeom>
            <a:noFill/>
          </p:spPr>
          <p:txBody>
            <a:bodyPr wrap="square" rtlCol="0">
              <a:spAutoFit/>
            </a:bodyPr>
            <a:lstStyle/>
            <a:p>
              <a:r>
                <a:rPr lang="en-CA" sz="1200" b="1" dirty="0" smtClean="0"/>
                <a:t>.</a:t>
              </a:r>
            </a:p>
            <a:p>
              <a:r>
                <a:rPr lang="en-CA" sz="1200" b="1" dirty="0" smtClean="0"/>
                <a:t>.</a:t>
              </a:r>
            </a:p>
            <a:p>
              <a:r>
                <a:rPr lang="en-CA" sz="1200" b="1" dirty="0"/>
                <a:t>.</a:t>
              </a:r>
            </a:p>
          </p:txBody>
        </p:sp>
      </p:grpSp>
    </p:spTree>
    <p:extLst>
      <p:ext uri="{BB962C8B-B14F-4D97-AF65-F5344CB8AC3E}">
        <p14:creationId xmlns:p14="http://schemas.microsoft.com/office/powerpoint/2010/main" val="27863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DAD Lifecycle: Continuous Delivery</a:t>
            </a:r>
            <a:endParaRPr lang="en-CA" dirty="0"/>
          </a:p>
        </p:txBody>
      </p:sp>
      <p:sp>
        <p:nvSpPr>
          <p:cNvPr id="4" name="Footer Placeholder 3"/>
          <p:cNvSpPr>
            <a:spLocks noGrp="1"/>
          </p:cNvSpPr>
          <p:nvPr>
            <p:ph type="ftr" sz="quarter" idx="11"/>
          </p:nvPr>
        </p:nvSpPr>
        <p:spPr/>
        <p:txBody>
          <a:bodyPr/>
          <a:lstStyle/>
          <a:p>
            <a:pPr>
              <a:defRPr/>
            </a:pPr>
            <a:r>
              <a:rPr lang="en-CA" smtClean="0"/>
              <a:t>© Scott Ambler + Associates</a:t>
            </a:r>
            <a:endParaRPr lang="en-US"/>
          </a:p>
        </p:txBody>
      </p:sp>
      <p:sp>
        <p:nvSpPr>
          <p:cNvPr id="5" name="Slide Number Placeholder 4"/>
          <p:cNvSpPr>
            <a:spLocks noGrp="1"/>
          </p:cNvSpPr>
          <p:nvPr>
            <p:ph type="sldNum" sz="quarter" idx="12"/>
          </p:nvPr>
        </p:nvSpPr>
        <p:spPr/>
        <p:txBody>
          <a:bodyPr/>
          <a:lstStyle/>
          <a:p>
            <a:pPr>
              <a:defRPr/>
            </a:pPr>
            <a:fld id="{4CC4AE55-A7EF-469F-B403-A6C5996C50F5}" type="slidenum">
              <a:rPr lang="en-US" smtClean="0"/>
              <a:pPr>
                <a:defRPr/>
              </a:pPr>
              <a:t>17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7058025" cy="4805801"/>
          </a:xfrm>
          <a:prstGeom prst="rect">
            <a:avLst/>
          </a:prstGeom>
        </p:spPr>
      </p:pic>
    </p:spTree>
    <p:extLst>
      <p:ext uri="{BB962C8B-B14F-4D97-AF65-F5344CB8AC3E}">
        <p14:creationId xmlns:p14="http://schemas.microsoft.com/office/powerpoint/2010/main" val="224810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Enterprise Awareness</a:t>
            </a:r>
            <a:endParaRPr lang="en-CA" dirty="0"/>
          </a:p>
        </p:txBody>
      </p:sp>
      <p:sp>
        <p:nvSpPr>
          <p:cNvPr id="3" name="Content Placeholder 2"/>
          <p:cNvSpPr>
            <a:spLocks noGrp="1"/>
          </p:cNvSpPr>
          <p:nvPr>
            <p:ph idx="1"/>
          </p:nvPr>
        </p:nvSpPr>
        <p:spPr>
          <a:xfrm>
            <a:off x="457200" y="914400"/>
            <a:ext cx="8229600" cy="4525963"/>
          </a:xfrm>
        </p:spPr>
        <p:txBody>
          <a:bodyPr/>
          <a:lstStyle/>
          <a:p>
            <a:r>
              <a:rPr lang="en-CA" dirty="0" smtClean="0"/>
              <a:t>Get back into your teams</a:t>
            </a:r>
          </a:p>
          <a:p>
            <a:r>
              <a:rPr lang="en-CA" dirty="0" smtClean="0"/>
              <a:t>For 10 minutes, discuss:</a:t>
            </a:r>
          </a:p>
          <a:p>
            <a:pPr lvl="1"/>
            <a:r>
              <a:rPr lang="en-CA" dirty="0" smtClean="0"/>
              <a:t>What other teams might an agile team need to interact with in your organization?</a:t>
            </a:r>
          </a:p>
          <a:p>
            <a:pPr lvl="1"/>
            <a:r>
              <a:rPr lang="en-CA" dirty="0" smtClean="0"/>
              <a:t>Do these teams work in an agile manner?  If not, what are you doing to address this?</a:t>
            </a:r>
          </a:p>
          <a:p>
            <a:pPr lvl="1"/>
            <a:r>
              <a:rPr lang="en-CA" dirty="0" smtClean="0"/>
              <a:t>What information do your agile teams need to provide to senior management for governance purposes?  Why? </a:t>
            </a:r>
          </a:p>
          <a:p>
            <a:pPr lvl="1"/>
            <a:r>
              <a:rPr lang="en-CA" dirty="0" smtClean="0"/>
              <a:t>Are your agile teams expected to conform to an existing technical architecture?  Organizational business vision?  If so, how is this supported?</a:t>
            </a:r>
          </a:p>
          <a:p>
            <a:pPr lvl="1"/>
            <a:r>
              <a:rPr lang="en-CA" dirty="0" smtClean="0"/>
              <a:t>Do you have coding guidelines to follow?  Data guidelines?  Usability?  Security? Other?  How are they supported or enforced?</a:t>
            </a:r>
          </a:p>
          <a:p>
            <a:pPr lvl="1"/>
            <a:r>
              <a:rPr lang="en-CA" dirty="0" smtClean="0"/>
              <a:t>If you were CEO for a day, what would you do to address these issues more effectively?</a:t>
            </a:r>
          </a:p>
          <a:p>
            <a:r>
              <a:rPr lang="en-CA" dirty="0" smtClean="0"/>
              <a:t>A spokesperson should be prepared to share a few key </a:t>
            </a:r>
            <a:r>
              <a:rPr lang="en-CA" dirty="0" err="1" smtClean="0"/>
              <a:t>learnings</a:t>
            </a:r>
            <a:r>
              <a:rPr lang="en-CA" dirty="0" smtClean="0"/>
              <a:t> with the larger group</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18</a:t>
            </a:fld>
            <a:endParaRPr lang="en-US"/>
          </a:p>
        </p:txBody>
      </p:sp>
    </p:spTree>
    <p:extLst>
      <p:ext uri="{BB962C8B-B14F-4D97-AF65-F5344CB8AC3E}">
        <p14:creationId xmlns:p14="http://schemas.microsoft.com/office/powerpoint/2010/main" val="222150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Agile Experiences with Enterprise Awareness</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1575653789"/>
              </p:ext>
            </p:extLst>
          </p:nvPr>
        </p:nvGraphicFramePr>
        <p:xfrm>
          <a:off x="395288" y="14128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9221" name="TextBox 5"/>
          <p:cNvSpPr txBox="1">
            <a:spLocks noChangeArrowheads="1"/>
          </p:cNvSpPr>
          <p:nvPr/>
        </p:nvSpPr>
        <p:spPr bwMode="auto">
          <a:xfrm>
            <a:off x="539552" y="700291"/>
            <a:ext cx="8064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smtClean="0"/>
              <a:t>Have </a:t>
            </a:r>
            <a:r>
              <a:rPr lang="en-CA" dirty="0"/>
              <a:t>your </a:t>
            </a:r>
            <a:r>
              <a:rPr lang="en-CA" dirty="0" smtClean="0"/>
              <a:t>(un)successful agile </a:t>
            </a:r>
            <a:r>
              <a:rPr lang="en-CA" dirty="0"/>
              <a:t>project teams </a:t>
            </a:r>
            <a:r>
              <a:rPr lang="en-CA" dirty="0" smtClean="0"/>
              <a:t>worked </a:t>
            </a:r>
            <a:r>
              <a:rPr lang="en-CA" dirty="0"/>
              <a:t>with any of the following teams within the organization? (Please check all that apply)</a:t>
            </a:r>
          </a:p>
        </p:txBody>
      </p:sp>
      <p:sp>
        <p:nvSpPr>
          <p:cNvPr id="6" name="Rectangle 5"/>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
        <p:nvSpPr>
          <p:cNvPr id="3" name="Slide Number Placeholder 2"/>
          <p:cNvSpPr>
            <a:spLocks noGrp="1"/>
          </p:cNvSpPr>
          <p:nvPr>
            <p:ph type="sldNum" sz="quarter" idx="12"/>
          </p:nvPr>
        </p:nvSpPr>
        <p:spPr/>
        <p:txBody>
          <a:bodyPr/>
          <a:lstStyle/>
          <a:p>
            <a:pPr>
              <a:defRPr/>
            </a:pPr>
            <a:fld id="{69130EC5-51AC-4F17-A317-D7F0A84C0FF3}" type="slidenum">
              <a:rPr lang="en-US" smtClean="0"/>
              <a:pPr>
                <a:defRPr/>
              </a:pPr>
              <a:t>19</a:t>
            </a:fld>
            <a:endParaRPr lang="en-US"/>
          </a:p>
        </p:txBody>
      </p:sp>
    </p:spTree>
    <p:extLst>
      <p:ext uri="{BB962C8B-B14F-4D97-AF65-F5344CB8AC3E}">
        <p14:creationId xmlns:p14="http://schemas.microsoft.com/office/powerpoint/2010/main" val="213019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19600" y="2970213"/>
            <a:ext cx="3581400" cy="563562"/>
          </a:xfrm>
        </p:spPr>
        <p:txBody>
          <a:bodyPr/>
          <a:lstStyle/>
          <a:p>
            <a:r>
              <a:rPr lang="en-CA" sz="4000" smtClean="0"/>
              <a:t>Feel free to ask questions at any time</a:t>
            </a:r>
          </a:p>
        </p:txBody>
      </p:sp>
      <p:sp>
        <p:nvSpPr>
          <p:cNvPr id="6147" name="Footer Placeholder 3"/>
          <p:cNvSpPr>
            <a:spLocks noGrp="1"/>
          </p:cNvSpPr>
          <p:nvPr>
            <p:ph type="ftr" sz="quarter" idx="11"/>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t>© Scott Ambler + Associates</a:t>
            </a:r>
          </a:p>
        </p:txBody>
      </p:sp>
      <p:sp>
        <p:nvSpPr>
          <p:cNvPr id="6148" name="Slide Number Placeholder 4"/>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CA1C3B1-5AEF-4C38-BF27-D085D7895837}" type="slidenum">
              <a:rPr lang="en-US" smtClean="0"/>
              <a:pPr eaLnBrk="1" hangingPunct="1">
                <a:defRPr/>
              </a:pPr>
              <a:t>2</a:t>
            </a:fld>
            <a:endParaRPr lang="en-US" smtClean="0"/>
          </a:p>
        </p:txBody>
      </p:sp>
      <p:pic>
        <p:nvPicPr>
          <p:cNvPr id="6149" name="Picture 2" descr="C:\Users\Scott Ambler\AppData\Local\Microsoft\Windows\Temporary Internet Files\Content.IE5\Y5L54AIN\MP9004395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609600"/>
            <a:ext cx="3509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179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smtClean="0"/>
          </a:p>
        </p:txBody>
      </p:sp>
      <p:sp>
        <p:nvSpPr>
          <p:cNvPr id="1433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7439F4-4542-4FFC-875E-106E37E04D77}" type="slidenum">
              <a:rPr lang="en-US" smtClean="0"/>
              <a:pPr eaLnBrk="1" hangingPunct="1"/>
              <a:t>20</a:t>
            </a:fld>
            <a:endParaRPr lang="en-US" smtClean="0"/>
          </a:p>
        </p:txBody>
      </p:sp>
      <p:sp>
        <p:nvSpPr>
          <p:cNvPr id="14340" name="Rectangle 2"/>
          <p:cNvSpPr>
            <a:spLocks noGrp="1" noChangeArrowheads="1"/>
          </p:cNvSpPr>
          <p:nvPr>
            <p:ph type="title"/>
          </p:nvPr>
        </p:nvSpPr>
        <p:spPr/>
        <p:txBody>
          <a:bodyPr/>
          <a:lstStyle/>
          <a:p>
            <a:pPr eaLnBrk="1" hangingPunct="1"/>
            <a:r>
              <a:rPr lang="en-US" smtClean="0"/>
              <a:t>Governance is Built Into DAD</a:t>
            </a:r>
          </a:p>
        </p:txBody>
      </p:sp>
      <p:sp>
        <p:nvSpPr>
          <p:cNvPr id="14341" name="Rectangle 3"/>
          <p:cNvSpPr>
            <a:spLocks noGrp="1" noChangeArrowheads="1"/>
          </p:cNvSpPr>
          <p:nvPr>
            <p:ph type="body" idx="1"/>
          </p:nvPr>
        </p:nvSpPr>
        <p:spPr>
          <a:xfrm>
            <a:off x="381000" y="2590800"/>
            <a:ext cx="8229600" cy="2620963"/>
          </a:xfrm>
        </p:spPr>
        <p:txBody>
          <a:bodyPr/>
          <a:lstStyle/>
          <a:p>
            <a:pPr eaLnBrk="1" hangingPunct="1"/>
            <a:r>
              <a:rPr lang="en-US" dirty="0" smtClean="0"/>
              <a:t>Governance strategies built into DAD:</a:t>
            </a:r>
          </a:p>
          <a:p>
            <a:pPr lvl="1" eaLnBrk="1" hangingPunct="1"/>
            <a:r>
              <a:rPr lang="en-US" dirty="0" smtClean="0"/>
              <a:t>Risk-value lifecycle</a:t>
            </a:r>
          </a:p>
          <a:p>
            <a:pPr lvl="1" eaLnBrk="1" hangingPunct="1"/>
            <a:r>
              <a:rPr lang="en-US" dirty="0" smtClean="0"/>
              <a:t>Light-weight milestone reviews</a:t>
            </a:r>
          </a:p>
          <a:p>
            <a:pPr lvl="1" eaLnBrk="1" hangingPunct="1"/>
            <a:r>
              <a:rPr lang="en-US" dirty="0" smtClean="0"/>
              <a:t>“Standard” opportunities for increased visibility and to steer the team provided by agile</a:t>
            </a:r>
          </a:p>
          <a:p>
            <a:pPr lvl="1" eaLnBrk="1" hangingPunct="1"/>
            <a:r>
              <a:rPr lang="en-US" dirty="0" smtClean="0"/>
              <a:t>Enterprise awareness</a:t>
            </a:r>
          </a:p>
          <a:p>
            <a:pPr lvl="1" eaLnBrk="1" hangingPunct="1"/>
            <a:r>
              <a:rPr lang="en-US" dirty="0" smtClean="0"/>
              <a:t>Robust stakeholder definition</a:t>
            </a:r>
          </a:p>
          <a:p>
            <a:pPr lvl="1" eaLnBrk="1" hangingPunct="1"/>
            <a:r>
              <a:rPr lang="en-US" dirty="0" smtClean="0"/>
              <a:t>Development intelligence via automated dashboards</a:t>
            </a:r>
          </a:p>
        </p:txBody>
      </p:sp>
      <p:pic>
        <p:nvPicPr>
          <p:cNvPr id="14342" name="Picture 4" descr="DAD Basic Lifecycle - Milest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799623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83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Scrum Roles</a:t>
            </a:r>
            <a:endParaRPr lang="en-CA" dirty="0"/>
          </a:p>
        </p:txBody>
      </p:sp>
      <p:sp>
        <p:nvSpPr>
          <p:cNvPr id="4" name="Footer Placeholder 3"/>
          <p:cNvSpPr>
            <a:spLocks noGrp="1"/>
          </p:cNvSpPr>
          <p:nvPr>
            <p:ph type="ftr" sz="quarter" idx="11"/>
          </p:nvPr>
        </p:nvSpPr>
        <p:spPr/>
        <p:txBody>
          <a:bodyPr/>
          <a:lstStyle/>
          <a:p>
            <a:r>
              <a:rPr lang="en-GB" smtClean="0"/>
              <a:t>© Scott Ambler + Associates</a:t>
            </a:r>
            <a:endParaRPr lang="en-GB" dirty="0"/>
          </a:p>
        </p:txBody>
      </p:sp>
      <p:sp>
        <p:nvSpPr>
          <p:cNvPr id="5" name="Slide Number Placeholder 4"/>
          <p:cNvSpPr>
            <a:spLocks noGrp="1"/>
          </p:cNvSpPr>
          <p:nvPr>
            <p:ph type="sldNum" sz="quarter" idx="12"/>
          </p:nvPr>
        </p:nvSpPr>
        <p:spPr/>
        <p:txBody>
          <a:bodyPr/>
          <a:lstStyle/>
          <a:p>
            <a:fld id="{409652A6-BDF0-4C1E-9637-52EAD4C28AE3}" type="slidenum">
              <a:rPr lang="en-CA" smtClean="0"/>
              <a:t>21</a:t>
            </a:fld>
            <a:endParaRPr lang="en-CA"/>
          </a:p>
        </p:txBody>
      </p:sp>
      <p:grpSp>
        <p:nvGrpSpPr>
          <p:cNvPr id="8" name="Group 7"/>
          <p:cNvGrpSpPr/>
          <p:nvPr/>
        </p:nvGrpSpPr>
        <p:grpSpPr>
          <a:xfrm>
            <a:off x="2452678" y="1833790"/>
            <a:ext cx="849656" cy="1294403"/>
            <a:chOff x="1194844" y="1556792"/>
            <a:chExt cx="849656" cy="1294403"/>
          </a:xfrm>
        </p:grpSpPr>
        <p:sp>
          <p:nvSpPr>
            <p:cNvPr id="6" name="Smiley Face 5"/>
            <p:cNvSpPr/>
            <p:nvPr/>
          </p:nvSpPr>
          <p:spPr>
            <a:xfrm>
              <a:off x="1259632" y="1556792"/>
              <a:ext cx="720080" cy="648072"/>
            </a:xfrm>
            <a:prstGeom prst="smileyFac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194844" y="2204864"/>
              <a:ext cx="849656" cy="646331"/>
            </a:xfrm>
            <a:prstGeom prst="rect">
              <a:avLst/>
            </a:prstGeom>
            <a:noFill/>
          </p:spPr>
          <p:txBody>
            <a:bodyPr wrap="none" rtlCol="0">
              <a:spAutoFit/>
            </a:bodyPr>
            <a:lstStyle/>
            <a:p>
              <a:pPr algn="ctr"/>
              <a:r>
                <a:rPr lang="en-CA" dirty="0" smtClean="0"/>
                <a:t>Scrum</a:t>
              </a:r>
            </a:p>
            <a:p>
              <a:pPr algn="ctr"/>
              <a:r>
                <a:rPr lang="en-CA" dirty="0" smtClean="0"/>
                <a:t>Master</a:t>
              </a:r>
              <a:endParaRPr lang="en-CA" dirty="0"/>
            </a:p>
          </p:txBody>
        </p:sp>
      </p:grpSp>
      <p:grpSp>
        <p:nvGrpSpPr>
          <p:cNvPr id="9" name="Group 8"/>
          <p:cNvGrpSpPr/>
          <p:nvPr/>
        </p:nvGrpSpPr>
        <p:grpSpPr>
          <a:xfrm>
            <a:off x="5016570" y="1833790"/>
            <a:ext cx="998991" cy="1294402"/>
            <a:chOff x="1120176" y="1556792"/>
            <a:chExt cx="998991" cy="1294402"/>
          </a:xfrm>
        </p:grpSpPr>
        <p:sp>
          <p:nvSpPr>
            <p:cNvPr id="10" name="Smiley Face 9"/>
            <p:cNvSpPr/>
            <p:nvPr/>
          </p:nvSpPr>
          <p:spPr>
            <a:xfrm>
              <a:off x="1259632" y="1556792"/>
              <a:ext cx="720080" cy="648072"/>
            </a:xfrm>
            <a:prstGeom prst="smileyFac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1120176" y="2204863"/>
              <a:ext cx="998991" cy="646331"/>
            </a:xfrm>
            <a:prstGeom prst="rect">
              <a:avLst/>
            </a:prstGeom>
            <a:noFill/>
          </p:spPr>
          <p:txBody>
            <a:bodyPr wrap="none" rtlCol="0">
              <a:spAutoFit/>
            </a:bodyPr>
            <a:lstStyle/>
            <a:p>
              <a:pPr algn="ctr"/>
              <a:r>
                <a:rPr lang="en-CA" dirty="0" smtClean="0"/>
                <a:t>Team</a:t>
              </a:r>
            </a:p>
            <a:p>
              <a:pPr algn="ctr"/>
              <a:r>
                <a:rPr lang="en-CA" dirty="0" smtClean="0"/>
                <a:t>Member</a:t>
              </a:r>
              <a:endParaRPr lang="en-CA" dirty="0"/>
            </a:p>
          </p:txBody>
        </p:sp>
      </p:grpSp>
      <p:grpSp>
        <p:nvGrpSpPr>
          <p:cNvPr id="15" name="Group 14"/>
          <p:cNvGrpSpPr/>
          <p:nvPr/>
        </p:nvGrpSpPr>
        <p:grpSpPr>
          <a:xfrm>
            <a:off x="3678834" y="1842645"/>
            <a:ext cx="919932" cy="1294402"/>
            <a:chOff x="1159706" y="1556792"/>
            <a:chExt cx="919932" cy="1294402"/>
          </a:xfrm>
        </p:grpSpPr>
        <p:sp>
          <p:nvSpPr>
            <p:cNvPr id="16" name="Smiley Face 15"/>
            <p:cNvSpPr/>
            <p:nvPr/>
          </p:nvSpPr>
          <p:spPr>
            <a:xfrm>
              <a:off x="1259632" y="1556792"/>
              <a:ext cx="720080" cy="648072"/>
            </a:xfrm>
            <a:prstGeom prst="smileyFac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1159706" y="2204863"/>
              <a:ext cx="919932" cy="646331"/>
            </a:xfrm>
            <a:prstGeom prst="rect">
              <a:avLst/>
            </a:prstGeom>
            <a:noFill/>
          </p:spPr>
          <p:txBody>
            <a:bodyPr wrap="none" rtlCol="0">
              <a:spAutoFit/>
            </a:bodyPr>
            <a:lstStyle/>
            <a:p>
              <a:pPr algn="ctr"/>
              <a:r>
                <a:rPr lang="en-CA" dirty="0" smtClean="0"/>
                <a:t>Product</a:t>
              </a:r>
            </a:p>
            <a:p>
              <a:pPr algn="ctr"/>
              <a:r>
                <a:rPr lang="en-CA" dirty="0" smtClean="0"/>
                <a:t>Owner</a:t>
              </a:r>
              <a:endParaRPr lang="en-CA" dirty="0"/>
            </a:p>
          </p:txBody>
        </p:sp>
      </p:grpSp>
    </p:spTree>
    <p:extLst>
      <p:ext uri="{BB962C8B-B14F-4D97-AF65-F5344CB8AC3E}">
        <p14:creationId xmlns:p14="http://schemas.microsoft.com/office/powerpoint/2010/main" val="1633556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070602" y="3816499"/>
            <a:ext cx="1394421" cy="1301516"/>
            <a:chOff x="2070602" y="3816499"/>
            <a:chExt cx="1394421" cy="1301516"/>
          </a:xfrm>
        </p:grpSpPr>
        <p:sp>
          <p:nvSpPr>
            <p:cNvPr id="34" name="Smiley Face 33"/>
            <p:cNvSpPr/>
            <p:nvPr/>
          </p:nvSpPr>
          <p:spPr>
            <a:xfrm>
              <a:off x="2407769" y="3816499"/>
              <a:ext cx="720080" cy="648072"/>
            </a:xfrm>
            <a:prstGeom prst="smileyFace">
              <a:avLst/>
            </a:prstGeom>
            <a:solidFill>
              <a:srgbClr val="BAE18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2070602" y="4471684"/>
              <a:ext cx="1394421" cy="646331"/>
            </a:xfrm>
            <a:prstGeom prst="rect">
              <a:avLst/>
            </a:prstGeom>
            <a:noFill/>
          </p:spPr>
          <p:txBody>
            <a:bodyPr wrap="none" rtlCol="0">
              <a:spAutoFit/>
            </a:bodyPr>
            <a:lstStyle/>
            <a:p>
              <a:pPr algn="ctr"/>
              <a:r>
                <a:rPr lang="en-CA" dirty="0" smtClean="0"/>
                <a:t>Independent</a:t>
              </a:r>
            </a:p>
            <a:p>
              <a:pPr algn="ctr"/>
              <a:r>
                <a:rPr lang="en-CA" dirty="0" smtClean="0"/>
                <a:t>Tester</a:t>
              </a:r>
              <a:endParaRPr lang="en-CA" dirty="0"/>
            </a:p>
          </p:txBody>
        </p:sp>
      </p:grpSp>
      <p:sp>
        <p:nvSpPr>
          <p:cNvPr id="2" name="Title 1"/>
          <p:cNvSpPr>
            <a:spLocks noGrp="1"/>
          </p:cNvSpPr>
          <p:nvPr>
            <p:ph type="title"/>
          </p:nvPr>
        </p:nvSpPr>
        <p:spPr/>
        <p:txBody>
          <a:bodyPr/>
          <a:lstStyle/>
          <a:p>
            <a:r>
              <a:rPr lang="en-CA" dirty="0" smtClean="0"/>
              <a:t>Disciplined Agile Delivery (DAD) </a:t>
            </a:r>
            <a:r>
              <a:rPr lang="en-CA" dirty="0"/>
              <a:t>Roles</a:t>
            </a:r>
          </a:p>
        </p:txBody>
      </p:sp>
      <p:sp>
        <p:nvSpPr>
          <p:cNvPr id="4" name="Footer Placeholder 3"/>
          <p:cNvSpPr>
            <a:spLocks noGrp="1"/>
          </p:cNvSpPr>
          <p:nvPr>
            <p:ph type="ftr" sz="quarter" idx="11"/>
          </p:nvPr>
        </p:nvSpPr>
        <p:spPr>
          <a:xfrm>
            <a:off x="2926653" y="6381328"/>
            <a:ext cx="3960440" cy="365125"/>
          </a:xfrm>
        </p:spPr>
        <p:txBody>
          <a:bodyPr/>
          <a:lstStyle/>
          <a:p>
            <a:r>
              <a:rPr lang="en-GB" smtClean="0"/>
              <a:t>© Scott Ambler + Associates</a:t>
            </a:r>
            <a:endParaRPr lang="en-GB" dirty="0"/>
          </a:p>
        </p:txBody>
      </p:sp>
      <p:sp>
        <p:nvSpPr>
          <p:cNvPr id="5" name="Slide Number Placeholder 4"/>
          <p:cNvSpPr>
            <a:spLocks noGrp="1"/>
          </p:cNvSpPr>
          <p:nvPr>
            <p:ph type="sldNum" sz="quarter" idx="12"/>
          </p:nvPr>
        </p:nvSpPr>
        <p:spPr>
          <a:xfrm>
            <a:off x="6852069" y="6381328"/>
            <a:ext cx="2133600" cy="365125"/>
          </a:xfrm>
        </p:spPr>
        <p:txBody>
          <a:bodyPr/>
          <a:lstStyle/>
          <a:p>
            <a:fld id="{409652A6-BDF0-4C1E-9637-52EAD4C28AE3}" type="slidenum">
              <a:rPr lang="en-CA" smtClean="0"/>
              <a:t>22</a:t>
            </a:fld>
            <a:endParaRPr lang="en-CA"/>
          </a:p>
        </p:txBody>
      </p:sp>
      <p:grpSp>
        <p:nvGrpSpPr>
          <p:cNvPr id="24" name="Group 23"/>
          <p:cNvGrpSpPr/>
          <p:nvPr/>
        </p:nvGrpSpPr>
        <p:grpSpPr>
          <a:xfrm>
            <a:off x="2175178" y="2000619"/>
            <a:ext cx="1185261" cy="1017404"/>
            <a:chOff x="2175178" y="2000619"/>
            <a:chExt cx="1185261" cy="1017404"/>
          </a:xfrm>
        </p:grpSpPr>
        <p:sp>
          <p:nvSpPr>
            <p:cNvPr id="6" name="Smiley Face 5"/>
            <p:cNvSpPr/>
            <p:nvPr/>
          </p:nvSpPr>
          <p:spPr>
            <a:xfrm>
              <a:off x="2407769" y="2000619"/>
              <a:ext cx="720080" cy="648072"/>
            </a:xfrm>
            <a:prstGeom prst="smileyFace">
              <a:avLst/>
            </a:prstGeom>
            <a:solidFill>
              <a:schemeClr val="accent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175178" y="2648691"/>
              <a:ext cx="1185261" cy="369332"/>
            </a:xfrm>
            <a:prstGeom prst="rect">
              <a:avLst/>
            </a:prstGeom>
            <a:noFill/>
          </p:spPr>
          <p:txBody>
            <a:bodyPr wrap="none" rtlCol="0">
              <a:spAutoFit/>
            </a:bodyPr>
            <a:lstStyle/>
            <a:p>
              <a:r>
                <a:rPr lang="en-CA" dirty="0" smtClean="0"/>
                <a:t>Team Lead</a:t>
              </a:r>
              <a:endParaRPr lang="en-CA" dirty="0"/>
            </a:p>
          </p:txBody>
        </p:sp>
      </p:grpSp>
      <p:grpSp>
        <p:nvGrpSpPr>
          <p:cNvPr id="23" name="Group 22"/>
          <p:cNvGrpSpPr/>
          <p:nvPr/>
        </p:nvGrpSpPr>
        <p:grpSpPr>
          <a:xfrm>
            <a:off x="4906873" y="2000619"/>
            <a:ext cx="998991" cy="1294402"/>
            <a:chOff x="4906873" y="2000619"/>
            <a:chExt cx="998991" cy="1294402"/>
          </a:xfrm>
        </p:grpSpPr>
        <p:sp>
          <p:nvSpPr>
            <p:cNvPr id="10" name="Smiley Face 9"/>
            <p:cNvSpPr/>
            <p:nvPr/>
          </p:nvSpPr>
          <p:spPr>
            <a:xfrm>
              <a:off x="5046329" y="2000619"/>
              <a:ext cx="720080" cy="648072"/>
            </a:xfrm>
            <a:prstGeom prst="smileyFace">
              <a:avLst/>
            </a:prstGeom>
            <a:solidFill>
              <a:schemeClr val="accent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906873" y="2648690"/>
              <a:ext cx="998991" cy="646331"/>
            </a:xfrm>
            <a:prstGeom prst="rect">
              <a:avLst/>
            </a:prstGeom>
            <a:noFill/>
          </p:spPr>
          <p:txBody>
            <a:bodyPr wrap="none" rtlCol="0">
              <a:spAutoFit/>
            </a:bodyPr>
            <a:lstStyle/>
            <a:p>
              <a:pPr algn="ctr"/>
              <a:r>
                <a:rPr lang="en-CA" dirty="0" smtClean="0"/>
                <a:t>Team</a:t>
              </a:r>
            </a:p>
            <a:p>
              <a:pPr algn="ctr"/>
              <a:r>
                <a:rPr lang="en-CA" dirty="0" smtClean="0"/>
                <a:t>Member</a:t>
              </a:r>
              <a:endParaRPr lang="en-CA" dirty="0"/>
            </a:p>
          </p:txBody>
        </p:sp>
      </p:grpSp>
      <p:grpSp>
        <p:nvGrpSpPr>
          <p:cNvPr id="22" name="Group 21"/>
          <p:cNvGrpSpPr/>
          <p:nvPr/>
        </p:nvGrpSpPr>
        <p:grpSpPr>
          <a:xfrm>
            <a:off x="6042283" y="2000391"/>
            <a:ext cx="1301318" cy="1017404"/>
            <a:chOff x="6042283" y="2000391"/>
            <a:chExt cx="1301318" cy="1017404"/>
          </a:xfrm>
        </p:grpSpPr>
        <p:sp>
          <p:nvSpPr>
            <p:cNvPr id="13" name="Smiley Face 12"/>
            <p:cNvSpPr/>
            <p:nvPr/>
          </p:nvSpPr>
          <p:spPr>
            <a:xfrm>
              <a:off x="6332902" y="2000391"/>
              <a:ext cx="720080" cy="648072"/>
            </a:xfrm>
            <a:prstGeom prst="smileyFace">
              <a:avLst/>
            </a:prstGeom>
            <a:solidFill>
              <a:schemeClr val="accent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042283" y="2648463"/>
              <a:ext cx="1301318" cy="369332"/>
            </a:xfrm>
            <a:prstGeom prst="rect">
              <a:avLst/>
            </a:prstGeom>
            <a:noFill/>
          </p:spPr>
          <p:txBody>
            <a:bodyPr wrap="none" rtlCol="0">
              <a:spAutoFit/>
            </a:bodyPr>
            <a:lstStyle/>
            <a:p>
              <a:r>
                <a:rPr lang="en-CA" dirty="0" smtClean="0"/>
                <a:t>Stakeholder</a:t>
              </a:r>
              <a:endParaRPr lang="en-CA" dirty="0"/>
            </a:p>
          </p:txBody>
        </p:sp>
      </p:grpSp>
      <p:grpSp>
        <p:nvGrpSpPr>
          <p:cNvPr id="21" name="Group 20"/>
          <p:cNvGrpSpPr/>
          <p:nvPr/>
        </p:nvGrpSpPr>
        <p:grpSpPr>
          <a:xfrm>
            <a:off x="3569137" y="2009474"/>
            <a:ext cx="919932" cy="1294402"/>
            <a:chOff x="3569137" y="2009474"/>
            <a:chExt cx="919932" cy="1294402"/>
          </a:xfrm>
        </p:grpSpPr>
        <p:sp>
          <p:nvSpPr>
            <p:cNvPr id="16" name="Smiley Face 15"/>
            <p:cNvSpPr/>
            <p:nvPr/>
          </p:nvSpPr>
          <p:spPr>
            <a:xfrm>
              <a:off x="3669063" y="2009474"/>
              <a:ext cx="720080" cy="648072"/>
            </a:xfrm>
            <a:prstGeom prst="smileyFace">
              <a:avLst/>
            </a:prstGeom>
            <a:solidFill>
              <a:schemeClr val="accent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569137" y="2657545"/>
              <a:ext cx="919932" cy="646331"/>
            </a:xfrm>
            <a:prstGeom prst="rect">
              <a:avLst/>
            </a:prstGeom>
            <a:noFill/>
          </p:spPr>
          <p:txBody>
            <a:bodyPr wrap="none" rtlCol="0">
              <a:spAutoFit/>
            </a:bodyPr>
            <a:lstStyle/>
            <a:p>
              <a:pPr algn="ctr"/>
              <a:r>
                <a:rPr lang="en-CA" dirty="0" smtClean="0"/>
                <a:t>Product</a:t>
              </a:r>
            </a:p>
            <a:p>
              <a:pPr algn="ctr"/>
              <a:r>
                <a:rPr lang="en-CA" dirty="0" smtClean="0"/>
                <a:t>Owner</a:t>
              </a:r>
              <a:endParaRPr lang="en-CA" dirty="0"/>
            </a:p>
          </p:txBody>
        </p:sp>
      </p:grpSp>
      <p:grpSp>
        <p:nvGrpSpPr>
          <p:cNvPr id="3" name="Group 2"/>
          <p:cNvGrpSpPr/>
          <p:nvPr/>
        </p:nvGrpSpPr>
        <p:grpSpPr>
          <a:xfrm>
            <a:off x="7318972" y="1997933"/>
            <a:ext cx="1345946" cy="1301516"/>
            <a:chOff x="7318972" y="1997933"/>
            <a:chExt cx="1345946" cy="1301516"/>
          </a:xfrm>
        </p:grpSpPr>
        <p:sp>
          <p:nvSpPr>
            <p:cNvPr id="19" name="Smiley Face 18"/>
            <p:cNvSpPr/>
            <p:nvPr/>
          </p:nvSpPr>
          <p:spPr>
            <a:xfrm>
              <a:off x="7631905" y="1997933"/>
              <a:ext cx="720080" cy="648072"/>
            </a:xfrm>
            <a:prstGeom prst="smileyFace">
              <a:avLst/>
            </a:prstGeom>
            <a:solidFill>
              <a:schemeClr val="accent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7318972" y="2653118"/>
              <a:ext cx="1345946" cy="646331"/>
            </a:xfrm>
            <a:prstGeom prst="rect">
              <a:avLst/>
            </a:prstGeom>
            <a:noFill/>
          </p:spPr>
          <p:txBody>
            <a:bodyPr wrap="none" rtlCol="0">
              <a:spAutoFit/>
            </a:bodyPr>
            <a:lstStyle/>
            <a:p>
              <a:pPr algn="ctr"/>
              <a:r>
                <a:rPr lang="en-CA" dirty="0" smtClean="0"/>
                <a:t>Architecture</a:t>
              </a:r>
            </a:p>
            <a:p>
              <a:pPr algn="ctr"/>
              <a:r>
                <a:rPr lang="en-CA" dirty="0" smtClean="0"/>
                <a:t>Owner</a:t>
              </a:r>
              <a:endParaRPr lang="en-CA" dirty="0"/>
            </a:p>
          </p:txBody>
        </p:sp>
      </p:grpSp>
      <p:grpSp>
        <p:nvGrpSpPr>
          <p:cNvPr id="28" name="Group 27"/>
          <p:cNvGrpSpPr/>
          <p:nvPr/>
        </p:nvGrpSpPr>
        <p:grpSpPr>
          <a:xfrm>
            <a:off x="3499631" y="3847578"/>
            <a:ext cx="1058944" cy="1024517"/>
            <a:chOff x="3499631" y="3847578"/>
            <a:chExt cx="1058944" cy="1024517"/>
          </a:xfrm>
        </p:grpSpPr>
        <p:sp>
          <p:nvSpPr>
            <p:cNvPr id="38" name="Smiley Face 37"/>
            <p:cNvSpPr/>
            <p:nvPr/>
          </p:nvSpPr>
          <p:spPr>
            <a:xfrm>
              <a:off x="3669058" y="3847578"/>
              <a:ext cx="720080" cy="648072"/>
            </a:xfrm>
            <a:prstGeom prst="smileyFace">
              <a:avLst/>
            </a:prstGeom>
            <a:solidFill>
              <a:srgbClr val="BAE18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extBox 38"/>
            <p:cNvSpPr txBox="1"/>
            <p:nvPr/>
          </p:nvSpPr>
          <p:spPr>
            <a:xfrm>
              <a:off x="3499631" y="4502763"/>
              <a:ext cx="1058944" cy="369332"/>
            </a:xfrm>
            <a:prstGeom prst="rect">
              <a:avLst/>
            </a:prstGeom>
            <a:noFill/>
          </p:spPr>
          <p:txBody>
            <a:bodyPr wrap="none" rtlCol="0">
              <a:spAutoFit/>
            </a:bodyPr>
            <a:lstStyle/>
            <a:p>
              <a:pPr algn="ctr"/>
              <a:r>
                <a:rPr lang="en-CA" dirty="0" smtClean="0"/>
                <a:t>Specialist</a:t>
              </a:r>
              <a:endParaRPr lang="en-CA" dirty="0"/>
            </a:p>
          </p:txBody>
        </p:sp>
      </p:grpSp>
      <p:grpSp>
        <p:nvGrpSpPr>
          <p:cNvPr id="27" name="Group 26"/>
          <p:cNvGrpSpPr/>
          <p:nvPr/>
        </p:nvGrpSpPr>
        <p:grpSpPr>
          <a:xfrm>
            <a:off x="4906873" y="3852005"/>
            <a:ext cx="918841" cy="1301516"/>
            <a:chOff x="4906873" y="3852005"/>
            <a:chExt cx="918841" cy="1301516"/>
          </a:xfrm>
        </p:grpSpPr>
        <p:sp>
          <p:nvSpPr>
            <p:cNvPr id="41" name="Smiley Face 40"/>
            <p:cNvSpPr/>
            <p:nvPr/>
          </p:nvSpPr>
          <p:spPr>
            <a:xfrm>
              <a:off x="5006248" y="3852005"/>
              <a:ext cx="720080" cy="648072"/>
            </a:xfrm>
            <a:prstGeom prst="smileyFace">
              <a:avLst/>
            </a:prstGeom>
            <a:solidFill>
              <a:srgbClr val="BAE18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p:cNvSpPr txBox="1"/>
            <p:nvPr/>
          </p:nvSpPr>
          <p:spPr>
            <a:xfrm>
              <a:off x="4906873" y="4507190"/>
              <a:ext cx="918841" cy="646331"/>
            </a:xfrm>
            <a:prstGeom prst="rect">
              <a:avLst/>
            </a:prstGeom>
            <a:noFill/>
          </p:spPr>
          <p:txBody>
            <a:bodyPr wrap="none" rtlCol="0">
              <a:spAutoFit/>
            </a:bodyPr>
            <a:lstStyle/>
            <a:p>
              <a:pPr algn="ctr"/>
              <a:r>
                <a:rPr lang="en-CA" dirty="0" smtClean="0"/>
                <a:t>Domain</a:t>
              </a:r>
            </a:p>
            <a:p>
              <a:pPr algn="ctr"/>
              <a:r>
                <a:rPr lang="en-CA" dirty="0" smtClean="0"/>
                <a:t>Expert</a:t>
              </a:r>
              <a:endParaRPr lang="en-CA" dirty="0"/>
            </a:p>
          </p:txBody>
        </p:sp>
      </p:grpSp>
      <p:grpSp>
        <p:nvGrpSpPr>
          <p:cNvPr id="26" name="Group 25"/>
          <p:cNvGrpSpPr/>
          <p:nvPr/>
        </p:nvGrpSpPr>
        <p:grpSpPr>
          <a:xfrm>
            <a:off x="6170203" y="3856432"/>
            <a:ext cx="1045478" cy="1301516"/>
            <a:chOff x="6170203" y="3856432"/>
            <a:chExt cx="1045478" cy="1301516"/>
          </a:xfrm>
        </p:grpSpPr>
        <p:sp>
          <p:nvSpPr>
            <p:cNvPr id="44" name="Smiley Face 43"/>
            <p:cNvSpPr/>
            <p:nvPr/>
          </p:nvSpPr>
          <p:spPr>
            <a:xfrm>
              <a:off x="6332898" y="3856432"/>
              <a:ext cx="720080" cy="648072"/>
            </a:xfrm>
            <a:prstGeom prst="smileyFace">
              <a:avLst/>
            </a:prstGeom>
            <a:solidFill>
              <a:srgbClr val="BAE18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p:cNvSpPr txBox="1"/>
            <p:nvPr/>
          </p:nvSpPr>
          <p:spPr>
            <a:xfrm>
              <a:off x="6170203" y="4511617"/>
              <a:ext cx="1045478" cy="646331"/>
            </a:xfrm>
            <a:prstGeom prst="rect">
              <a:avLst/>
            </a:prstGeom>
            <a:noFill/>
          </p:spPr>
          <p:txBody>
            <a:bodyPr wrap="none" rtlCol="0">
              <a:spAutoFit/>
            </a:bodyPr>
            <a:lstStyle/>
            <a:p>
              <a:pPr algn="ctr"/>
              <a:r>
                <a:rPr lang="en-CA" dirty="0" smtClean="0"/>
                <a:t>Technical</a:t>
              </a:r>
            </a:p>
            <a:p>
              <a:pPr algn="ctr"/>
              <a:r>
                <a:rPr lang="en-CA" dirty="0" smtClean="0"/>
                <a:t>Expert</a:t>
              </a:r>
              <a:endParaRPr lang="en-CA" dirty="0"/>
            </a:p>
          </p:txBody>
        </p:sp>
      </p:grpSp>
      <p:grpSp>
        <p:nvGrpSpPr>
          <p:cNvPr id="25" name="Group 24"/>
          <p:cNvGrpSpPr/>
          <p:nvPr/>
        </p:nvGrpSpPr>
        <p:grpSpPr>
          <a:xfrm>
            <a:off x="7431182" y="3876360"/>
            <a:ext cx="1121525" cy="1024517"/>
            <a:chOff x="7431182" y="3876360"/>
            <a:chExt cx="1121525" cy="1024517"/>
          </a:xfrm>
        </p:grpSpPr>
        <p:sp>
          <p:nvSpPr>
            <p:cNvPr id="47" name="Smiley Face 46"/>
            <p:cNvSpPr/>
            <p:nvPr/>
          </p:nvSpPr>
          <p:spPr>
            <a:xfrm>
              <a:off x="7631899" y="3876360"/>
              <a:ext cx="720080" cy="648072"/>
            </a:xfrm>
            <a:prstGeom prst="smileyFace">
              <a:avLst/>
            </a:prstGeom>
            <a:solidFill>
              <a:srgbClr val="BAE18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TextBox 47"/>
            <p:cNvSpPr txBox="1"/>
            <p:nvPr/>
          </p:nvSpPr>
          <p:spPr>
            <a:xfrm>
              <a:off x="7431182" y="4531545"/>
              <a:ext cx="1121525" cy="369332"/>
            </a:xfrm>
            <a:prstGeom prst="rect">
              <a:avLst/>
            </a:prstGeom>
            <a:noFill/>
          </p:spPr>
          <p:txBody>
            <a:bodyPr wrap="none" rtlCol="0">
              <a:spAutoFit/>
            </a:bodyPr>
            <a:lstStyle/>
            <a:p>
              <a:pPr algn="ctr"/>
              <a:r>
                <a:rPr lang="en-CA" dirty="0" smtClean="0"/>
                <a:t>Integrator</a:t>
              </a:r>
              <a:endParaRPr lang="en-CA" dirty="0"/>
            </a:p>
          </p:txBody>
        </p:sp>
      </p:grpSp>
      <p:sp>
        <p:nvSpPr>
          <p:cNvPr id="49" name="TextBox 48"/>
          <p:cNvSpPr txBox="1"/>
          <p:nvPr/>
        </p:nvSpPr>
        <p:spPr>
          <a:xfrm>
            <a:off x="682320" y="2022707"/>
            <a:ext cx="939103" cy="646331"/>
          </a:xfrm>
          <a:prstGeom prst="rect">
            <a:avLst/>
          </a:prstGeom>
          <a:noFill/>
        </p:spPr>
        <p:txBody>
          <a:bodyPr wrap="none" rtlCol="0">
            <a:spAutoFit/>
          </a:bodyPr>
          <a:lstStyle/>
          <a:p>
            <a:r>
              <a:rPr lang="en-CA" b="1" dirty="0" smtClean="0"/>
              <a:t>Primary</a:t>
            </a:r>
          </a:p>
          <a:p>
            <a:pPr algn="r"/>
            <a:r>
              <a:rPr lang="en-CA" b="1" dirty="0" smtClean="0"/>
              <a:t>Roles</a:t>
            </a:r>
            <a:endParaRPr lang="en-CA" b="1" dirty="0"/>
          </a:p>
        </p:txBody>
      </p:sp>
      <p:sp>
        <p:nvSpPr>
          <p:cNvPr id="50" name="TextBox 49"/>
          <p:cNvSpPr txBox="1"/>
          <p:nvPr/>
        </p:nvSpPr>
        <p:spPr>
          <a:xfrm>
            <a:off x="310979" y="3844308"/>
            <a:ext cx="1301959" cy="923330"/>
          </a:xfrm>
          <a:prstGeom prst="rect">
            <a:avLst/>
          </a:prstGeom>
          <a:noFill/>
        </p:spPr>
        <p:txBody>
          <a:bodyPr wrap="none" rtlCol="0">
            <a:spAutoFit/>
          </a:bodyPr>
          <a:lstStyle/>
          <a:p>
            <a:pPr algn="r"/>
            <a:r>
              <a:rPr lang="en-CA" b="1" dirty="0" smtClean="0"/>
              <a:t>Secondary</a:t>
            </a:r>
          </a:p>
          <a:p>
            <a:pPr algn="r"/>
            <a:r>
              <a:rPr lang="en-CA" b="1" dirty="0" smtClean="0"/>
              <a:t>Roles</a:t>
            </a:r>
          </a:p>
          <a:p>
            <a:pPr algn="r"/>
            <a:r>
              <a:rPr lang="en-CA" b="1" dirty="0" smtClean="0"/>
              <a:t>(for scaling)</a:t>
            </a:r>
            <a:endParaRPr lang="en-CA" b="1" dirty="0"/>
          </a:p>
        </p:txBody>
      </p:sp>
    </p:spTree>
    <p:extLst>
      <p:ext uri="{BB962C8B-B14F-4D97-AF65-F5344CB8AC3E}">
        <p14:creationId xmlns:p14="http://schemas.microsoft.com/office/powerpoint/2010/main" val="39084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Transitioning to DAD Roles</a:t>
            </a:r>
            <a:endParaRPr lang="en-CA" dirty="0"/>
          </a:p>
        </p:txBody>
      </p:sp>
      <p:sp>
        <p:nvSpPr>
          <p:cNvPr id="3" name="Content Placeholder 2"/>
          <p:cNvSpPr>
            <a:spLocks noGrp="1"/>
          </p:cNvSpPr>
          <p:nvPr>
            <p:ph idx="1"/>
          </p:nvPr>
        </p:nvSpPr>
        <p:spPr/>
        <p:txBody>
          <a:bodyPr/>
          <a:lstStyle/>
          <a:p>
            <a:r>
              <a:rPr lang="en-CA" dirty="0" smtClean="0"/>
              <a:t>Get back into your teams</a:t>
            </a:r>
          </a:p>
          <a:p>
            <a:r>
              <a:rPr lang="en-CA" dirty="0" smtClean="0"/>
              <a:t>Choose </a:t>
            </a:r>
            <a:r>
              <a:rPr lang="en-CA" dirty="0" smtClean="0"/>
              <a:t>two of </a:t>
            </a:r>
            <a:r>
              <a:rPr lang="en-CA" dirty="0" smtClean="0"/>
              <a:t>the following “traditional” roles:</a:t>
            </a:r>
          </a:p>
          <a:p>
            <a:pPr lvl="1"/>
            <a:r>
              <a:rPr lang="en-CA" dirty="0" smtClean="0"/>
              <a:t>Business analyst</a:t>
            </a:r>
          </a:p>
          <a:p>
            <a:pPr lvl="1"/>
            <a:r>
              <a:rPr lang="en-CA" dirty="0" smtClean="0"/>
              <a:t>Project manager</a:t>
            </a:r>
          </a:p>
          <a:p>
            <a:pPr lvl="1"/>
            <a:r>
              <a:rPr lang="en-CA" dirty="0" smtClean="0"/>
              <a:t>QA professional</a:t>
            </a:r>
          </a:p>
          <a:p>
            <a:pPr lvl="1"/>
            <a:r>
              <a:rPr lang="en-CA" dirty="0" smtClean="0"/>
              <a:t>Database administrator</a:t>
            </a:r>
          </a:p>
          <a:p>
            <a:pPr lvl="1"/>
            <a:r>
              <a:rPr lang="en-CA" dirty="0" smtClean="0"/>
              <a:t>Tester</a:t>
            </a:r>
          </a:p>
          <a:p>
            <a:r>
              <a:rPr lang="en-CA" dirty="0" smtClean="0"/>
              <a:t>For five minutes, discuss:</a:t>
            </a:r>
          </a:p>
          <a:p>
            <a:pPr lvl="1"/>
            <a:r>
              <a:rPr lang="en-CA" dirty="0" smtClean="0"/>
              <a:t>Of the DAD roles previously described, which one(s) are the most likely ones for a person in </a:t>
            </a:r>
            <a:r>
              <a:rPr lang="en-CA" dirty="0" smtClean="0"/>
              <a:t>each role </a:t>
            </a:r>
            <a:r>
              <a:rPr lang="en-CA" dirty="0" smtClean="0"/>
              <a:t>to move to?</a:t>
            </a:r>
          </a:p>
          <a:p>
            <a:pPr lvl="1"/>
            <a:r>
              <a:rPr lang="en-CA" dirty="0" smtClean="0"/>
              <a:t>What strengths do they bring to that role?</a:t>
            </a:r>
          </a:p>
          <a:p>
            <a:pPr lvl="1"/>
            <a:r>
              <a:rPr lang="en-CA" dirty="0" smtClean="0"/>
              <a:t>What challenges will they face?</a:t>
            </a:r>
          </a:p>
          <a:p>
            <a:r>
              <a:rPr lang="en-CA" dirty="0"/>
              <a:t>A spokesperson should be prepared to share a few key </a:t>
            </a:r>
            <a:r>
              <a:rPr lang="en-CA" dirty="0" err="1"/>
              <a:t>learnings</a:t>
            </a:r>
            <a:r>
              <a:rPr lang="en-CA" dirty="0"/>
              <a:t> with the larger </a:t>
            </a:r>
            <a:r>
              <a:rPr lang="en-CA" dirty="0" smtClean="0"/>
              <a:t>group</a:t>
            </a:r>
            <a:endParaRPr lang="en-CA" dirty="0"/>
          </a:p>
        </p:txBody>
      </p:sp>
      <p:sp>
        <p:nvSpPr>
          <p:cNvPr id="4" name="Footer Placeholder 3"/>
          <p:cNvSpPr>
            <a:spLocks noGrp="1"/>
          </p:cNvSpPr>
          <p:nvPr>
            <p:ph type="ftr" sz="quarter" idx="11"/>
          </p:nvPr>
        </p:nvSpPr>
        <p:spPr/>
        <p:txBody>
          <a:bodyPr/>
          <a:lstStyle/>
          <a:p>
            <a:r>
              <a:rPr lang="en-GB" smtClean="0"/>
              <a:t>© Scott Ambler + Associates</a:t>
            </a:r>
            <a:endParaRPr lang="en-GB" dirty="0"/>
          </a:p>
        </p:txBody>
      </p:sp>
      <p:sp>
        <p:nvSpPr>
          <p:cNvPr id="5" name="Slide Number Placeholder 4"/>
          <p:cNvSpPr>
            <a:spLocks noGrp="1"/>
          </p:cNvSpPr>
          <p:nvPr>
            <p:ph type="sldNum" sz="quarter" idx="12"/>
          </p:nvPr>
        </p:nvSpPr>
        <p:spPr/>
        <p:txBody>
          <a:bodyPr/>
          <a:lstStyle/>
          <a:p>
            <a:fld id="{409652A6-BDF0-4C1E-9637-52EAD4C28AE3}" type="slidenum">
              <a:rPr lang="en-CA" smtClean="0"/>
              <a:t>23</a:t>
            </a:fld>
            <a:endParaRPr lang="en-CA"/>
          </a:p>
        </p:txBody>
      </p:sp>
    </p:spTree>
    <p:extLst>
      <p:ext uri="{BB962C8B-B14F-4D97-AF65-F5344CB8AC3E}">
        <p14:creationId xmlns:p14="http://schemas.microsoft.com/office/powerpoint/2010/main" val="3546554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DAD Teams</a:t>
            </a:r>
            <a:endParaRPr lang="en-US" dirty="0"/>
          </a:p>
        </p:txBody>
      </p:sp>
      <p:sp>
        <p:nvSpPr>
          <p:cNvPr id="3" name="Content Placeholder 2"/>
          <p:cNvSpPr>
            <a:spLocks noGrp="1"/>
          </p:cNvSpPr>
          <p:nvPr>
            <p:ph idx="1"/>
          </p:nvPr>
        </p:nvSpPr>
        <p:spPr>
          <a:xfrm>
            <a:off x="395536" y="1772816"/>
            <a:ext cx="3816424" cy="3456384"/>
          </a:xfrm>
        </p:spPr>
        <p:txBody>
          <a:bodyPr/>
          <a:lstStyle/>
          <a:p>
            <a:pPr marL="0" indent="0">
              <a:buNone/>
            </a:pPr>
            <a:r>
              <a:rPr lang="en-US" dirty="0" smtClean="0"/>
              <a:t>Effective teams follow the 4</a:t>
            </a:r>
            <a:r>
              <a:rPr lang="en-US" baseline="30000" dirty="0" smtClean="0"/>
              <a:t>th</a:t>
            </a:r>
            <a:r>
              <a:rPr lang="en-US" dirty="0" smtClean="0"/>
              <a:t> and 5</a:t>
            </a:r>
            <a:r>
              <a:rPr lang="en-US" baseline="30000" dirty="0" smtClean="0"/>
              <a:t>th</a:t>
            </a:r>
            <a:r>
              <a:rPr lang="en-US" dirty="0" smtClean="0"/>
              <a:t> principles of the Agile Manifesto:</a:t>
            </a:r>
          </a:p>
          <a:p>
            <a:pPr lvl="1"/>
            <a:r>
              <a:rPr lang="en-US" dirty="0" smtClean="0"/>
              <a:t>Stakeholders and developers must work together daily throughout the project</a:t>
            </a:r>
          </a:p>
          <a:p>
            <a:pPr lvl="1"/>
            <a:r>
              <a:rPr lang="en-US" dirty="0" smtClean="0"/>
              <a:t>Build projects around motivated individuals.  Give them the environment and support they need, and trust them to get the job done</a:t>
            </a:r>
            <a:endParaRPr lang="en-US" dirty="0"/>
          </a:p>
        </p:txBody>
      </p:sp>
      <p:sp>
        <p:nvSpPr>
          <p:cNvPr id="6" name="Slide Number Placeholder 5"/>
          <p:cNvSpPr>
            <a:spLocks noGrp="1"/>
          </p:cNvSpPr>
          <p:nvPr>
            <p:ph type="sldNum" sz="quarter" idx="12"/>
          </p:nvPr>
        </p:nvSpPr>
        <p:spPr/>
        <p:txBody>
          <a:bodyPr/>
          <a:lstStyle/>
          <a:p>
            <a:fld id="{BC0F6148-CE71-4E6B-855B-BAA23FA7D2CE}" type="slidenum">
              <a:rPr lang="en-GB" smtClean="0"/>
              <a:pPr/>
              <a:t>24</a:t>
            </a:fld>
            <a:endParaRPr lang="en-GB"/>
          </a:p>
        </p:txBody>
      </p:sp>
      <p:sp>
        <p:nvSpPr>
          <p:cNvPr id="7"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pic>
        <p:nvPicPr>
          <p:cNvPr id="3074" name="Picture 2" descr="C:\Users\Scott Ambler\AppData\Local\Microsoft\Windows\Temporary Internet Files\Content.IE5\IDLMQSR7\MP9004393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5268"/>
            <a:ext cx="4608512" cy="688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87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Effective Teams</a:t>
            </a:r>
            <a:endParaRPr lang="en-US" dirty="0"/>
          </a:p>
        </p:txBody>
      </p:sp>
      <p:sp>
        <p:nvSpPr>
          <p:cNvPr id="3" name="Content Placeholder 2"/>
          <p:cNvSpPr>
            <a:spLocks noGrp="1"/>
          </p:cNvSpPr>
          <p:nvPr>
            <p:ph idx="1"/>
          </p:nvPr>
        </p:nvSpPr>
        <p:spPr>
          <a:xfrm>
            <a:off x="457200" y="1196975"/>
            <a:ext cx="4474840" cy="4525963"/>
          </a:xfrm>
        </p:spPr>
        <p:txBody>
          <a:bodyPr>
            <a:normAutofit/>
          </a:bodyPr>
          <a:lstStyle/>
          <a:p>
            <a:r>
              <a:rPr lang="en-US" sz="2000" dirty="0" smtClean="0"/>
              <a:t>Effective teams:</a:t>
            </a:r>
          </a:p>
          <a:p>
            <a:pPr lvl="1"/>
            <a:r>
              <a:rPr lang="en-US" sz="2000" dirty="0" smtClean="0"/>
              <a:t>Are focused</a:t>
            </a:r>
          </a:p>
          <a:p>
            <a:pPr lvl="1"/>
            <a:r>
              <a:rPr lang="en-US" sz="2000" dirty="0" smtClean="0"/>
              <a:t>Are tailored to the environment</a:t>
            </a:r>
          </a:p>
          <a:p>
            <a:pPr lvl="1"/>
            <a:r>
              <a:rPr lang="en-US" sz="2000" dirty="0" smtClean="0"/>
              <a:t>Are based on trust and respect</a:t>
            </a:r>
          </a:p>
          <a:p>
            <a:pPr lvl="1"/>
            <a:r>
              <a:rPr lang="en-US" sz="2000" dirty="0" smtClean="0"/>
              <a:t>Are safe</a:t>
            </a:r>
          </a:p>
          <a:p>
            <a:pPr lvl="1"/>
            <a:r>
              <a:rPr lang="en-US" sz="2000" dirty="0" smtClean="0"/>
              <a:t>Provide learning opportunities</a:t>
            </a:r>
          </a:p>
          <a:p>
            <a:pPr lvl="1"/>
            <a:r>
              <a:rPr lang="en-US" sz="2000" dirty="0" smtClean="0"/>
              <a:t>Are as small as possible</a:t>
            </a:r>
          </a:p>
          <a:p>
            <a:pPr lvl="1"/>
            <a:r>
              <a:rPr lang="en-US" sz="2000" dirty="0" smtClean="0"/>
              <a:t>Have shared workspaces</a:t>
            </a:r>
          </a:p>
          <a:p>
            <a:pPr lvl="1"/>
            <a:r>
              <a:rPr lang="en-US" sz="2000" dirty="0" smtClean="0"/>
              <a:t>Are “whole”</a:t>
            </a:r>
          </a:p>
        </p:txBody>
      </p:sp>
      <p:sp>
        <p:nvSpPr>
          <p:cNvPr id="6" name="Slide Number Placeholder 5"/>
          <p:cNvSpPr>
            <a:spLocks noGrp="1"/>
          </p:cNvSpPr>
          <p:nvPr>
            <p:ph type="sldNum" sz="quarter" idx="12"/>
          </p:nvPr>
        </p:nvSpPr>
        <p:spPr/>
        <p:txBody>
          <a:bodyPr/>
          <a:lstStyle/>
          <a:p>
            <a:fld id="{BC0F6148-CE71-4E6B-855B-BAA23FA7D2CE}" type="slidenum">
              <a:rPr lang="en-GB" smtClean="0"/>
              <a:pPr/>
              <a:t>25</a:t>
            </a:fld>
            <a:endParaRPr lang="en-GB"/>
          </a:p>
        </p:txBody>
      </p:sp>
      <p:sp>
        <p:nvSpPr>
          <p:cNvPr id="7" name="Content Placeholder 2"/>
          <p:cNvSpPr txBox="1">
            <a:spLocks/>
          </p:cNvSpPr>
          <p:nvPr/>
        </p:nvSpPr>
        <p:spPr bwMode="auto">
          <a:xfrm>
            <a:off x="4641840" y="1567333"/>
            <a:ext cx="447484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lvl="1"/>
            <a:r>
              <a:rPr lang="en-US" dirty="0" smtClean="0"/>
              <a:t>Are </a:t>
            </a:r>
            <a:r>
              <a:rPr lang="en-US" dirty="0"/>
              <a:t>self-organizing within the constraints of the organization</a:t>
            </a:r>
          </a:p>
          <a:p>
            <a:pPr lvl="1"/>
            <a:r>
              <a:rPr lang="en-US" dirty="0"/>
              <a:t>Have adequate resources to fulfill their remit</a:t>
            </a:r>
          </a:p>
          <a:p>
            <a:pPr lvl="1"/>
            <a:r>
              <a:rPr lang="en-US" dirty="0"/>
              <a:t>Are </a:t>
            </a:r>
            <a:r>
              <a:rPr lang="en-US" dirty="0" smtClean="0"/>
              <a:t>accountable</a:t>
            </a:r>
          </a:p>
          <a:p>
            <a:pPr lvl="1"/>
            <a:r>
              <a:rPr lang="en-US" dirty="0" smtClean="0"/>
              <a:t>Are self-aware</a:t>
            </a:r>
          </a:p>
          <a:p>
            <a:pPr lvl="1"/>
            <a:r>
              <a:rPr lang="en-US" dirty="0" smtClean="0"/>
              <a:t>Are enterprise aware</a:t>
            </a:r>
          </a:p>
          <a:p>
            <a:pPr lvl="1"/>
            <a:r>
              <a:rPr lang="en-US" dirty="0" smtClean="0"/>
              <a:t>Include dedicated people</a:t>
            </a:r>
          </a:p>
          <a:p>
            <a:pPr lvl="1"/>
            <a:r>
              <a:rPr lang="en-US" dirty="0" smtClean="0"/>
              <a:t>Are geographically close</a:t>
            </a:r>
          </a:p>
          <a:p>
            <a:pPr lvl="1"/>
            <a:r>
              <a:rPr lang="en-US" dirty="0" smtClean="0"/>
              <a:t>Follow a common strategy</a:t>
            </a:r>
          </a:p>
          <a:p>
            <a:pPr lvl="1"/>
            <a:r>
              <a:rPr lang="en-US" dirty="0" smtClean="0"/>
              <a:t>Stay together</a:t>
            </a:r>
            <a:endParaRPr lang="en-US" dirty="0"/>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5786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Teams</a:t>
            </a:r>
            <a:endParaRPr lang="en-US" dirty="0"/>
          </a:p>
        </p:txBody>
      </p:sp>
      <p:sp>
        <p:nvSpPr>
          <p:cNvPr id="3" name="Content Placeholder 2"/>
          <p:cNvSpPr>
            <a:spLocks noGrp="1"/>
          </p:cNvSpPr>
          <p:nvPr>
            <p:ph idx="1"/>
          </p:nvPr>
        </p:nvSpPr>
        <p:spPr>
          <a:xfrm>
            <a:off x="467544" y="3933056"/>
            <a:ext cx="8229600" cy="2049091"/>
          </a:xfrm>
        </p:spPr>
        <p:txBody>
          <a:bodyPr>
            <a:normAutofit/>
          </a:bodyPr>
          <a:lstStyle/>
          <a:p>
            <a:r>
              <a:rPr lang="en-US" sz="2000" dirty="0" smtClean="0"/>
              <a:t>Team members are cross-functional “generalizing specialists”</a:t>
            </a:r>
          </a:p>
          <a:p>
            <a:r>
              <a:rPr lang="en-US" sz="2000" dirty="0" smtClean="0"/>
              <a:t>Better able to collaborate with others and do the work that needs to be done at any point in time</a:t>
            </a:r>
          </a:p>
          <a:p>
            <a:r>
              <a:rPr lang="en-US" sz="2000" dirty="0" smtClean="0"/>
              <a:t>Team works together to deliver the work that they have committed to deliver to the product and architecture owners at the beginning of each iteration </a:t>
            </a:r>
            <a:endParaRPr lang="en-US" sz="2000" dirty="0"/>
          </a:p>
        </p:txBody>
      </p:sp>
      <p:sp>
        <p:nvSpPr>
          <p:cNvPr id="6" name="Slide Number Placeholder 5"/>
          <p:cNvSpPr>
            <a:spLocks noGrp="1"/>
          </p:cNvSpPr>
          <p:nvPr>
            <p:ph type="sldNum" sz="quarter" idx="12"/>
          </p:nvPr>
        </p:nvSpPr>
        <p:spPr/>
        <p:txBody>
          <a:bodyPr/>
          <a:lstStyle/>
          <a:p>
            <a:fld id="{BC0F6148-CE71-4E6B-855B-BAA23FA7D2CE}" type="slidenum">
              <a:rPr lang="en-GB" smtClean="0"/>
              <a:pPr/>
              <a:t>26</a:t>
            </a:fld>
            <a:endParaRPr lang="en-GB"/>
          </a:p>
        </p:txBody>
      </p:sp>
      <p:sp>
        <p:nvSpPr>
          <p:cNvPr id="7"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pic>
        <p:nvPicPr>
          <p:cNvPr id="10" name="Picture 9" descr="Team working 2 cro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764704"/>
            <a:ext cx="6336704" cy="3005318"/>
          </a:xfrm>
          <a:prstGeom prst="rect">
            <a:avLst/>
          </a:prstGeom>
        </p:spPr>
      </p:pic>
    </p:spTree>
    <p:extLst>
      <p:ext uri="{BB962C8B-B14F-4D97-AF65-F5344CB8AC3E}">
        <p14:creationId xmlns:p14="http://schemas.microsoft.com/office/powerpoint/2010/main" val="3955267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Agile teaming challenges</a:t>
            </a:r>
            <a:endParaRPr lang="en-CA" dirty="0"/>
          </a:p>
        </p:txBody>
      </p:sp>
      <p:sp>
        <p:nvSpPr>
          <p:cNvPr id="3" name="Content Placeholder 2"/>
          <p:cNvSpPr>
            <a:spLocks noGrp="1"/>
          </p:cNvSpPr>
          <p:nvPr>
            <p:ph idx="1"/>
          </p:nvPr>
        </p:nvSpPr>
        <p:spPr/>
        <p:txBody>
          <a:bodyPr>
            <a:normAutofit lnSpcReduction="10000"/>
          </a:bodyPr>
          <a:lstStyle/>
          <a:p>
            <a:r>
              <a:rPr lang="en-US" sz="2000" dirty="0"/>
              <a:t>Get back into your teams</a:t>
            </a:r>
          </a:p>
          <a:p>
            <a:endParaRPr lang="en-CA" sz="2000" dirty="0" smtClean="0"/>
          </a:p>
          <a:p>
            <a:r>
              <a:rPr lang="en-CA" sz="2000" dirty="0" smtClean="0"/>
              <a:t>Take 10 minutes to discuss within the team:</a:t>
            </a:r>
          </a:p>
          <a:p>
            <a:pPr lvl="1"/>
            <a:r>
              <a:rPr lang="en-CA" sz="2000" dirty="0" smtClean="0"/>
              <a:t>What challenges does your organization face when forming agile teams?</a:t>
            </a:r>
          </a:p>
          <a:p>
            <a:pPr lvl="1"/>
            <a:r>
              <a:rPr lang="en-CA" sz="2000" dirty="0" smtClean="0"/>
              <a:t>What experiences have you had with forming small, medium, and large project teams?  How did things differ?</a:t>
            </a:r>
          </a:p>
          <a:p>
            <a:pPr lvl="1"/>
            <a:r>
              <a:rPr lang="en-CA" sz="2000" dirty="0" smtClean="0"/>
              <a:t>What experiences have you had organizing project teams with different levels of geographic distribution?  Everyone in the same work room?  Everyone on same floor?  Same building?  Same city?  Same country?  Global?</a:t>
            </a:r>
          </a:p>
          <a:p>
            <a:endParaRPr lang="en-CA" sz="2000" dirty="0" smtClean="0"/>
          </a:p>
          <a:p>
            <a:r>
              <a:rPr lang="en-CA" sz="2000" dirty="0" smtClean="0"/>
              <a:t>A </a:t>
            </a:r>
            <a:r>
              <a:rPr lang="en-CA" sz="2000" dirty="0"/>
              <a:t>spokesperson should be prepared to share a few key </a:t>
            </a:r>
            <a:r>
              <a:rPr lang="en-CA" sz="2000" dirty="0" err="1"/>
              <a:t>learnings</a:t>
            </a:r>
            <a:r>
              <a:rPr lang="en-CA" sz="2000" dirty="0"/>
              <a:t> with the larger group</a:t>
            </a:r>
          </a:p>
        </p:txBody>
      </p:sp>
      <p:sp>
        <p:nvSpPr>
          <p:cNvPr id="4" name="Footer Placeholder 3"/>
          <p:cNvSpPr>
            <a:spLocks noGrp="1"/>
          </p:cNvSpPr>
          <p:nvPr>
            <p:ph type="ftr" sz="quarter" idx="11"/>
          </p:nvPr>
        </p:nvSpPr>
        <p:spPr/>
        <p:txBody>
          <a:bodyPr/>
          <a:lstStyle/>
          <a:p>
            <a:r>
              <a:rPr lang="en-GB" smtClean="0"/>
              <a:t>© Scott Ambler + Associates</a:t>
            </a:r>
            <a:endParaRPr lang="en-GB" dirty="0"/>
          </a:p>
        </p:txBody>
      </p:sp>
      <p:sp>
        <p:nvSpPr>
          <p:cNvPr id="5" name="Slide Number Placeholder 4"/>
          <p:cNvSpPr>
            <a:spLocks noGrp="1"/>
          </p:cNvSpPr>
          <p:nvPr>
            <p:ph type="sldNum" sz="quarter" idx="12"/>
          </p:nvPr>
        </p:nvSpPr>
        <p:spPr/>
        <p:txBody>
          <a:bodyPr/>
          <a:lstStyle/>
          <a:p>
            <a:fld id="{409652A6-BDF0-4C1E-9637-52EAD4C28AE3}" type="slidenum">
              <a:rPr lang="en-CA" smtClean="0"/>
              <a:t>27</a:t>
            </a:fld>
            <a:endParaRPr lang="en-CA"/>
          </a:p>
        </p:txBody>
      </p:sp>
    </p:spTree>
    <p:extLst>
      <p:ext uri="{BB962C8B-B14F-4D97-AF65-F5344CB8AC3E}">
        <p14:creationId xmlns:p14="http://schemas.microsoft.com/office/powerpoint/2010/main" val="2742610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Teams (</a:t>
            </a:r>
            <a:r>
              <a:rPr lang="en-US" dirty="0"/>
              <a:t>2 to 15 </a:t>
            </a:r>
            <a:r>
              <a:rPr lang="en-US" dirty="0" smtClean="0"/>
              <a:t>People)</a:t>
            </a:r>
            <a:endParaRPr lang="en-US" dirty="0"/>
          </a:p>
        </p:txBody>
      </p:sp>
      <p:pic>
        <p:nvPicPr>
          <p:cNvPr id="7" name="Content Placeholder 6" descr="Team Small.jpg"/>
          <p:cNvPicPr>
            <a:picLocks noGrp="1" noChangeAspect="1"/>
          </p:cNvPicPr>
          <p:nvPr>
            <p:ph idx="1"/>
          </p:nvPr>
        </p:nvPicPr>
        <p:blipFill>
          <a:blip r:embed="rId3">
            <a:extLst>
              <a:ext uri="{28A0092B-C50C-407E-A947-70E740481C1C}">
                <a14:useLocalDpi xmlns:a14="http://schemas.microsoft.com/office/drawing/2010/main" val="0"/>
              </a:ext>
            </a:extLst>
          </a:blip>
          <a:srcRect l="-3401" r="-3401"/>
          <a:stretch>
            <a:fillRect/>
          </a:stretch>
        </p:blipFill>
        <p:spPr/>
      </p:pic>
      <p:sp>
        <p:nvSpPr>
          <p:cNvPr id="6" name="Slide Number Placeholder 5"/>
          <p:cNvSpPr>
            <a:spLocks noGrp="1"/>
          </p:cNvSpPr>
          <p:nvPr>
            <p:ph type="sldNum" sz="quarter" idx="12"/>
          </p:nvPr>
        </p:nvSpPr>
        <p:spPr/>
        <p:txBody>
          <a:bodyPr/>
          <a:lstStyle/>
          <a:p>
            <a:fld id="{BC0F6148-CE71-4E6B-855B-BAA23FA7D2CE}" type="slidenum">
              <a:rPr lang="en-GB" smtClean="0"/>
              <a:pPr/>
              <a:t>28</a:t>
            </a:fld>
            <a:endParaRPr lang="en-GB"/>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1549513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Medium-Sized </a:t>
            </a:r>
            <a:r>
              <a:rPr lang="en-US" dirty="0"/>
              <a:t>Teams (10 to 40 people) </a:t>
            </a:r>
          </a:p>
        </p:txBody>
      </p:sp>
      <p:pic>
        <p:nvPicPr>
          <p:cNvPr id="7" name="Content Placeholder 6" descr="Team Medium.jpg"/>
          <p:cNvPicPr>
            <a:picLocks noGrp="1" noChangeAspect="1"/>
          </p:cNvPicPr>
          <p:nvPr>
            <p:ph idx="1"/>
          </p:nvPr>
        </p:nvPicPr>
        <p:blipFill>
          <a:blip r:embed="rId3">
            <a:extLst>
              <a:ext uri="{28A0092B-C50C-407E-A947-70E740481C1C}">
                <a14:useLocalDpi xmlns:a14="http://schemas.microsoft.com/office/drawing/2010/main" val="0"/>
              </a:ext>
            </a:extLst>
          </a:blip>
          <a:srcRect l="-6920" r="-6920"/>
          <a:stretch>
            <a:fillRect/>
          </a:stretch>
        </p:blipFill>
        <p:spPr/>
      </p:pic>
      <p:sp>
        <p:nvSpPr>
          <p:cNvPr id="6" name="Slide Number Placeholder 5"/>
          <p:cNvSpPr>
            <a:spLocks noGrp="1"/>
          </p:cNvSpPr>
          <p:nvPr>
            <p:ph type="sldNum" sz="quarter" idx="12"/>
          </p:nvPr>
        </p:nvSpPr>
        <p:spPr/>
        <p:txBody>
          <a:bodyPr/>
          <a:lstStyle/>
          <a:p>
            <a:fld id="{BC0F6148-CE71-4E6B-855B-BAA23FA7D2CE}" type="slidenum">
              <a:rPr lang="en-GB" smtClean="0"/>
              <a:pPr/>
              <a:t>29</a:t>
            </a:fld>
            <a:endParaRPr lang="en-GB"/>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27290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614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FEC08-C286-452F-B2EC-808FAF845F08}" type="slidenum">
              <a:rPr lang="en-US" smtClean="0"/>
              <a:pPr eaLnBrk="1" hangingPunct="1"/>
              <a:t>3</a:t>
            </a:fld>
            <a:endParaRPr lang="en-US" smtClean="0"/>
          </a:p>
        </p:txBody>
      </p:sp>
      <p:sp>
        <p:nvSpPr>
          <p:cNvPr id="6148" name="Rectangle 2"/>
          <p:cNvSpPr>
            <a:spLocks noGrp="1" noChangeArrowheads="1"/>
          </p:cNvSpPr>
          <p:nvPr>
            <p:ph type="title"/>
          </p:nvPr>
        </p:nvSpPr>
        <p:spPr/>
        <p:txBody>
          <a:bodyPr/>
          <a:lstStyle/>
          <a:p>
            <a:pPr eaLnBrk="1" hangingPunct="1"/>
            <a:r>
              <a:rPr lang="en-US" dirty="0" smtClean="0"/>
              <a:t>Agenda</a:t>
            </a:r>
          </a:p>
        </p:txBody>
      </p:sp>
      <p:sp>
        <p:nvSpPr>
          <p:cNvPr id="6149" name="Rectangle 3"/>
          <p:cNvSpPr>
            <a:spLocks noGrp="1" noChangeArrowheads="1"/>
          </p:cNvSpPr>
          <p:nvPr>
            <p:ph type="body" idx="1"/>
          </p:nvPr>
        </p:nvSpPr>
        <p:spPr/>
        <p:txBody>
          <a:bodyPr/>
          <a:lstStyle/>
          <a:p>
            <a:pPr eaLnBrk="1" hangingPunct="1"/>
            <a:r>
              <a:rPr lang="en-US" dirty="0" smtClean="0"/>
              <a:t>Disciplined Agile Delivery (DAD)</a:t>
            </a:r>
          </a:p>
          <a:p>
            <a:pPr lvl="1" eaLnBrk="1" hangingPunct="1"/>
            <a:r>
              <a:rPr lang="en-US" dirty="0" smtClean="0"/>
              <a:t>A Disciplined Agile Manifesto</a:t>
            </a:r>
          </a:p>
          <a:p>
            <a:pPr lvl="1" eaLnBrk="1" hangingPunct="1"/>
            <a:r>
              <a:rPr lang="en-US" dirty="0" smtClean="0"/>
              <a:t>Foundations of DAD</a:t>
            </a:r>
          </a:p>
          <a:p>
            <a:pPr lvl="1" eaLnBrk="1" hangingPunct="1"/>
            <a:r>
              <a:rPr lang="en-US" dirty="0" smtClean="0"/>
              <a:t>The DAD Lifecycle</a:t>
            </a:r>
          </a:p>
          <a:p>
            <a:pPr lvl="1" eaLnBrk="1" hangingPunct="1"/>
            <a:r>
              <a:rPr lang="en-US" dirty="0" smtClean="0"/>
              <a:t>Goal Driven, Not Prescriptive</a:t>
            </a:r>
          </a:p>
          <a:p>
            <a:pPr lvl="1" eaLnBrk="1" hangingPunct="1"/>
            <a:r>
              <a:rPr lang="en-US" dirty="0" smtClean="0"/>
              <a:t>DAD Roles and Teams</a:t>
            </a:r>
          </a:p>
          <a:p>
            <a:pPr eaLnBrk="1" hangingPunct="1"/>
            <a:r>
              <a:rPr lang="en-US" dirty="0" smtClean="0"/>
              <a:t>Scaling DAD</a:t>
            </a:r>
          </a:p>
          <a:p>
            <a:pPr lvl="1" eaLnBrk="1" hangingPunct="1"/>
            <a:r>
              <a:rPr lang="en-US" dirty="0" smtClean="0"/>
              <a:t>What it Means to Scale</a:t>
            </a:r>
          </a:p>
          <a:p>
            <a:pPr lvl="1" eaLnBrk="1" hangingPunct="1"/>
            <a:r>
              <a:rPr lang="en-US" dirty="0" smtClean="0"/>
              <a:t>Scaling Agile in Practice</a:t>
            </a:r>
          </a:p>
          <a:p>
            <a:pPr lvl="1" eaLnBrk="1" hangingPunct="1"/>
            <a:r>
              <a:rPr lang="en-US" dirty="0" smtClean="0"/>
              <a:t>Agile Practices that Support Scaling</a:t>
            </a:r>
          </a:p>
          <a:p>
            <a:pPr eaLnBrk="1" hangingPunct="1"/>
            <a:r>
              <a:rPr lang="en-US" dirty="0" smtClean="0"/>
              <a:t>Parting Thoughts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838200"/>
            <a:ext cx="2276475" cy="47910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a:t>
            </a:r>
            <a:r>
              <a:rPr lang="en-US" dirty="0"/>
              <a:t>Teams (30 or </a:t>
            </a:r>
            <a:r>
              <a:rPr lang="en-US" dirty="0" smtClean="0"/>
              <a:t>More People</a:t>
            </a:r>
            <a:r>
              <a:rPr lang="en-US" dirty="0"/>
              <a:t>)</a:t>
            </a:r>
          </a:p>
        </p:txBody>
      </p:sp>
      <p:pic>
        <p:nvPicPr>
          <p:cNvPr id="7" name="Content Placeholder 6" descr="Team Large.jpg"/>
          <p:cNvPicPr>
            <a:picLocks noGrp="1" noChangeAspect="1"/>
          </p:cNvPicPr>
          <p:nvPr>
            <p:ph idx="1"/>
          </p:nvPr>
        </p:nvPicPr>
        <p:blipFill>
          <a:blip r:embed="rId3">
            <a:extLst>
              <a:ext uri="{28A0092B-C50C-407E-A947-70E740481C1C}">
                <a14:useLocalDpi xmlns:a14="http://schemas.microsoft.com/office/drawing/2010/main" val="0"/>
              </a:ext>
            </a:extLst>
          </a:blip>
          <a:srcRect l="-35570" r="-35570"/>
          <a:stretch>
            <a:fillRect/>
          </a:stretch>
        </p:blipFill>
        <p:spPr>
          <a:xfrm>
            <a:off x="-1260648" y="1052736"/>
            <a:ext cx="8229600" cy="4929411"/>
          </a:xfrm>
        </p:spPr>
      </p:pic>
      <p:sp>
        <p:nvSpPr>
          <p:cNvPr id="6" name="Slide Number Placeholder 5"/>
          <p:cNvSpPr>
            <a:spLocks noGrp="1"/>
          </p:cNvSpPr>
          <p:nvPr>
            <p:ph type="sldNum" sz="quarter" idx="12"/>
          </p:nvPr>
        </p:nvSpPr>
        <p:spPr/>
        <p:txBody>
          <a:bodyPr/>
          <a:lstStyle/>
          <a:p>
            <a:fld id="{BC0F6148-CE71-4E6B-855B-BAA23FA7D2CE}" type="slidenum">
              <a:rPr lang="en-GB" smtClean="0"/>
              <a:pPr/>
              <a:t>30</a:t>
            </a:fld>
            <a:endParaRPr lang="en-GB" dirty="0"/>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
        <p:nvSpPr>
          <p:cNvPr id="3" name="Rectangle 2"/>
          <p:cNvSpPr/>
          <p:nvPr/>
        </p:nvSpPr>
        <p:spPr>
          <a:xfrm>
            <a:off x="5940152" y="1585971"/>
            <a:ext cx="2736304" cy="3693319"/>
          </a:xfrm>
          <a:prstGeom prst="rect">
            <a:avLst/>
          </a:prstGeom>
          <a:ln>
            <a:solidFill>
              <a:schemeClr val="accent1">
                <a:lumMod val="50000"/>
              </a:schemeClr>
            </a:solidFill>
          </a:ln>
        </p:spPr>
        <p:txBody>
          <a:bodyPr wrap="square">
            <a:spAutoFit/>
          </a:bodyPr>
          <a:lstStyle/>
          <a:p>
            <a:r>
              <a:rPr lang="en-US" dirty="0" smtClean="0"/>
              <a:t>Organizational options:</a:t>
            </a:r>
          </a:p>
          <a:p>
            <a:pPr marL="285750" indent="-285750">
              <a:buFont typeface="Arial" pitchFamily="34" charset="0"/>
              <a:buChar char="•"/>
            </a:pPr>
            <a:r>
              <a:rPr lang="en-US" dirty="0" smtClean="0"/>
              <a:t>Feature teams: A </a:t>
            </a:r>
            <a:r>
              <a:rPr lang="en-US" dirty="0" err="1" smtClean="0"/>
              <a:t>subteam</a:t>
            </a:r>
            <a:r>
              <a:rPr lang="en-US" dirty="0" smtClean="0"/>
              <a:t> works on a feature from end to end.</a:t>
            </a:r>
            <a:endParaRPr lang="en-US" dirty="0"/>
          </a:p>
          <a:p>
            <a:pPr marL="285750" indent="-285750">
              <a:buFont typeface="Arial" pitchFamily="34" charset="0"/>
              <a:buChar char="•"/>
            </a:pPr>
            <a:r>
              <a:rPr lang="en-US" dirty="0"/>
              <a:t>Component </a:t>
            </a:r>
            <a:r>
              <a:rPr lang="en-US" dirty="0" smtClean="0"/>
              <a:t>teams: A </a:t>
            </a:r>
            <a:r>
              <a:rPr lang="en-US" dirty="0" err="1" smtClean="0"/>
              <a:t>subteam</a:t>
            </a:r>
            <a:r>
              <a:rPr lang="en-US" dirty="0" smtClean="0"/>
              <a:t> does all the work for a specific component.</a:t>
            </a:r>
            <a:endParaRPr lang="en-US" dirty="0"/>
          </a:p>
          <a:p>
            <a:pPr marL="285750" indent="-285750">
              <a:buFont typeface="Arial" pitchFamily="34" charset="0"/>
              <a:buChar char="•"/>
            </a:pPr>
            <a:r>
              <a:rPr lang="en-US" dirty="0"/>
              <a:t>Internal open </a:t>
            </a:r>
            <a:r>
              <a:rPr lang="en-US" dirty="0" smtClean="0"/>
              <a:t>source: A component is developed via open source techniques.</a:t>
            </a:r>
            <a:endParaRPr lang="en-US" dirty="0"/>
          </a:p>
        </p:txBody>
      </p:sp>
    </p:spTree>
    <p:extLst>
      <p:ext uri="{BB962C8B-B14F-4D97-AF65-F5344CB8AC3E}">
        <p14:creationId xmlns:p14="http://schemas.microsoft.com/office/powerpoint/2010/main" val="1721659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Geographically Distributed/Dispersed Teams</a:t>
            </a:r>
            <a:endParaRPr lang="en-US" dirty="0"/>
          </a:p>
        </p:txBody>
      </p:sp>
      <p:pic>
        <p:nvPicPr>
          <p:cNvPr id="7" name="Content Placeholder 6" descr="Team distribution.jpg"/>
          <p:cNvPicPr>
            <a:picLocks noGrp="1" noChangeAspect="1"/>
          </p:cNvPicPr>
          <p:nvPr>
            <p:ph idx="1"/>
          </p:nvPr>
        </p:nvPicPr>
        <p:blipFill>
          <a:blip r:embed="rId3">
            <a:extLst>
              <a:ext uri="{28A0092B-C50C-407E-A947-70E740481C1C}">
                <a14:useLocalDpi xmlns:a14="http://schemas.microsoft.com/office/drawing/2010/main" val="0"/>
              </a:ext>
            </a:extLst>
          </a:blip>
          <a:srcRect l="-8188" r="-8188"/>
          <a:stretch>
            <a:fillRect/>
          </a:stretch>
        </p:blipFill>
        <p:spPr/>
      </p:pic>
      <p:sp>
        <p:nvSpPr>
          <p:cNvPr id="6" name="Slide Number Placeholder 5"/>
          <p:cNvSpPr>
            <a:spLocks noGrp="1"/>
          </p:cNvSpPr>
          <p:nvPr>
            <p:ph type="sldNum" sz="quarter" idx="12"/>
          </p:nvPr>
        </p:nvSpPr>
        <p:spPr/>
        <p:txBody>
          <a:bodyPr/>
          <a:lstStyle/>
          <a:p>
            <a:fld id="{BC0F6148-CE71-4E6B-855B-BAA23FA7D2CE}" type="slidenum">
              <a:rPr lang="en-GB" smtClean="0"/>
              <a:pPr/>
              <a:t>31</a:t>
            </a:fld>
            <a:endParaRPr lang="en-GB"/>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1622061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 </a:t>
            </a:r>
            <a:r>
              <a:rPr lang="en-US" dirty="0" smtClean="0"/>
              <a:t>When </a:t>
            </a:r>
            <a:r>
              <a:rPr lang="en-US" dirty="0" smtClean="0"/>
              <a:t>Building Teams</a:t>
            </a:r>
            <a:endParaRPr lang="en-US" dirty="0"/>
          </a:p>
        </p:txBody>
      </p:sp>
      <p:sp>
        <p:nvSpPr>
          <p:cNvPr id="3" name="Content Placeholder 2"/>
          <p:cNvSpPr>
            <a:spLocks noGrp="1"/>
          </p:cNvSpPr>
          <p:nvPr>
            <p:ph idx="1"/>
          </p:nvPr>
        </p:nvSpPr>
        <p:spPr/>
        <p:txBody>
          <a:bodyPr/>
          <a:lstStyle/>
          <a:p>
            <a:r>
              <a:rPr lang="en-US" sz="2000" dirty="0" smtClean="0"/>
              <a:t>You don’t have adequate agile mentoring</a:t>
            </a:r>
          </a:p>
          <a:p>
            <a:r>
              <a:rPr lang="en-US" sz="2000" dirty="0" smtClean="0"/>
              <a:t>You don’t have team leads that are skilled coaches</a:t>
            </a:r>
          </a:p>
          <a:p>
            <a:r>
              <a:rPr lang="en-US" sz="2000" dirty="0" smtClean="0"/>
              <a:t>You don’t have (enough) generalizing specialists</a:t>
            </a:r>
          </a:p>
          <a:p>
            <a:r>
              <a:rPr lang="en-US" sz="2000" dirty="0" smtClean="0"/>
              <a:t>You don’t have skilled product owners</a:t>
            </a:r>
          </a:p>
          <a:p>
            <a:r>
              <a:rPr lang="en-US" sz="2000" dirty="0" smtClean="0"/>
              <a:t>Your human resources (HR) department is geared toward staffing traditional teams</a:t>
            </a:r>
          </a:p>
          <a:p>
            <a:r>
              <a:rPr lang="en-US" sz="2000" dirty="0" smtClean="0"/>
              <a:t>You don’t have (enough) agile-experienced people</a:t>
            </a:r>
          </a:p>
          <a:p>
            <a:r>
              <a:rPr lang="en-US" sz="2000" dirty="0" smtClean="0"/>
              <a:t>You can’t build a whole team</a:t>
            </a:r>
          </a:p>
          <a:p>
            <a:r>
              <a:rPr lang="en-US" sz="2000" dirty="0" smtClean="0"/>
              <a:t>Not everyone is an agile expert</a:t>
            </a:r>
          </a:p>
          <a:p>
            <a:r>
              <a:rPr lang="en-US" sz="2000" dirty="0" smtClean="0"/>
              <a:t>You don’t know how to identify agile-experienced people</a:t>
            </a:r>
          </a:p>
          <a:p>
            <a:r>
              <a:rPr lang="en-US" sz="2000" dirty="0" smtClean="0"/>
              <a:t>Some of your staff want/need to be directed and not be self-organizing</a:t>
            </a:r>
          </a:p>
          <a:p>
            <a:endParaRPr lang="en-US" sz="2000" dirty="0"/>
          </a:p>
        </p:txBody>
      </p:sp>
      <p:sp>
        <p:nvSpPr>
          <p:cNvPr id="6" name="Slide Number Placeholder 5"/>
          <p:cNvSpPr>
            <a:spLocks noGrp="1"/>
          </p:cNvSpPr>
          <p:nvPr>
            <p:ph type="sldNum" sz="quarter" idx="12"/>
          </p:nvPr>
        </p:nvSpPr>
        <p:spPr/>
        <p:txBody>
          <a:bodyPr/>
          <a:lstStyle/>
          <a:p>
            <a:fld id="{BC0F6148-CE71-4E6B-855B-BAA23FA7D2CE}" type="slidenum">
              <a:rPr lang="en-GB" smtClean="0"/>
              <a:pPr/>
              <a:t>32</a:t>
            </a:fld>
            <a:endParaRPr lang="en-GB"/>
          </a:p>
        </p:txBody>
      </p:sp>
      <p:sp>
        <p:nvSpPr>
          <p:cNvPr id="7"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3563479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DAD is Goal-Driven, Not Prescriptive</a:t>
            </a:r>
            <a:endParaRPr lang="en-CA" dirty="0"/>
          </a:p>
        </p:txBody>
      </p:sp>
      <p:sp>
        <p:nvSpPr>
          <p:cNvPr id="6" name="Slide Number Placeholder 5"/>
          <p:cNvSpPr>
            <a:spLocks noGrp="1"/>
          </p:cNvSpPr>
          <p:nvPr>
            <p:ph type="sldNum" sz="quarter" idx="12"/>
          </p:nvPr>
        </p:nvSpPr>
        <p:spPr/>
        <p:txBody>
          <a:bodyPr/>
          <a:lstStyle/>
          <a:p>
            <a:fld id="{BC0F6148-CE71-4E6B-855B-BAA23FA7D2CE}" type="slidenum">
              <a:rPr lang="en-GB" smtClean="0"/>
              <a:pPr/>
              <a:t>33</a:t>
            </a:fld>
            <a:endParaRPr lang="en-GB"/>
          </a:p>
        </p:txBody>
      </p:sp>
      <p:sp>
        <p:nvSpPr>
          <p:cNvPr id="3" name="Footer Placeholder 2"/>
          <p:cNvSpPr>
            <a:spLocks noGrp="1"/>
          </p:cNvSpPr>
          <p:nvPr>
            <p:ph type="ftr" sz="quarter" idx="11"/>
          </p:nvPr>
        </p:nvSpPr>
        <p:spPr/>
        <p:txBody>
          <a:bodyPr/>
          <a:lstStyle/>
          <a:p>
            <a:pPr>
              <a:defRPr/>
            </a:pPr>
            <a:r>
              <a:rPr lang="en-CA" smtClean="0"/>
              <a:t>© Scott Ambler + Associates</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295400"/>
            <a:ext cx="8844274" cy="4324350"/>
          </a:xfrm>
          <a:prstGeom prst="rect">
            <a:avLst/>
          </a:prstGeom>
        </p:spPr>
      </p:pic>
    </p:spTree>
    <p:extLst>
      <p:ext uri="{BB962C8B-B14F-4D97-AF65-F5344CB8AC3E}">
        <p14:creationId xmlns:p14="http://schemas.microsoft.com/office/powerpoint/2010/main" val="4121415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6"/>
          <p:cNvSpPr>
            <a:spLocks noGrp="1"/>
          </p:cNvSpPr>
          <p:nvPr>
            <p:ph type="title"/>
          </p:nvPr>
        </p:nvSpPr>
        <p:spPr/>
        <p:txBody>
          <a:bodyPr/>
          <a:lstStyle/>
          <a:p>
            <a:r>
              <a:rPr lang="en-CA" smtClean="0"/>
              <a:t>Goal: Explore the Initial Scope</a:t>
            </a:r>
          </a:p>
        </p:txBody>
      </p:sp>
      <p:sp>
        <p:nvSpPr>
          <p:cNvPr id="3072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4F46FF-73D7-48B3-BD28-910F1B1F9698}" type="slidenum">
              <a:rPr lang="en-GB" smtClean="0"/>
              <a:pPr eaLnBrk="1" hangingPunct="1"/>
              <a:t>34</a:t>
            </a:fld>
            <a:endParaRPr lang="en-GB" smtClean="0"/>
          </a:p>
        </p:txBody>
      </p:sp>
      <p:sp>
        <p:nvSpPr>
          <p:cNvPr id="30725" name="Footer Placeholder 1"/>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8200"/>
            <a:ext cx="8114956" cy="5286375"/>
          </a:xfrm>
          <a:prstGeom prst="rect">
            <a:avLst/>
          </a:prstGeom>
        </p:spPr>
      </p:pic>
    </p:spTree>
    <p:extLst>
      <p:ext uri="{BB962C8B-B14F-4D97-AF65-F5344CB8AC3E}">
        <p14:creationId xmlns:p14="http://schemas.microsoft.com/office/powerpoint/2010/main" val="989293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smtClean="0"/>
              <a:t>Goal: Identify Initial Technical Strategy</a:t>
            </a:r>
          </a:p>
        </p:txBody>
      </p:sp>
      <p:sp>
        <p:nvSpPr>
          <p:cNvPr id="31748"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31749"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05C987-ADFB-4743-B94E-A8A9A7F29CEA}" type="slidenum">
              <a:rPr lang="en-US" smtClean="0"/>
              <a:pPr eaLnBrk="1" hangingPunct="1"/>
              <a:t>35</a:t>
            </a:fld>
            <a:endParaRPr lang="en-US"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54973"/>
            <a:ext cx="7772400" cy="4883851"/>
          </a:xfrm>
          <a:prstGeom prst="rect">
            <a:avLst/>
          </a:prstGeom>
        </p:spPr>
      </p:pic>
    </p:spTree>
    <p:extLst>
      <p:ext uri="{BB962C8B-B14F-4D97-AF65-F5344CB8AC3E}">
        <p14:creationId xmlns:p14="http://schemas.microsoft.com/office/powerpoint/2010/main" val="407079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 Address Changing Stakeholder Needs</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47048"/>
            <a:ext cx="6705600" cy="5334677"/>
          </a:xfrm>
          <a:prstGeom prst="rect">
            <a:avLst/>
          </a:prstGeom>
        </p:spPr>
      </p:pic>
    </p:spTree>
    <p:extLst>
      <p:ext uri="{BB962C8B-B14F-4D97-AF65-F5344CB8AC3E}">
        <p14:creationId xmlns:p14="http://schemas.microsoft.com/office/powerpoint/2010/main" val="999640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203" y="152400"/>
            <a:ext cx="5873765" cy="6400800"/>
          </a:xfrm>
          <a:prstGeom prst="rect">
            <a:avLst/>
          </a:prstGeom>
        </p:spPr>
      </p:pic>
      <p:sp>
        <p:nvSpPr>
          <p:cNvPr id="2" name="Title 1"/>
          <p:cNvSpPr>
            <a:spLocks noGrp="1"/>
          </p:cNvSpPr>
          <p:nvPr>
            <p:ph type="title"/>
          </p:nvPr>
        </p:nvSpPr>
        <p:spPr>
          <a:xfrm>
            <a:off x="76200" y="2743200"/>
            <a:ext cx="2667000" cy="563562"/>
          </a:xfrm>
        </p:spPr>
        <p:txBody>
          <a:bodyPr/>
          <a:lstStyle/>
          <a:p>
            <a:r>
              <a:rPr lang="en-CA" dirty="0" smtClean="0"/>
              <a:t>Goal: Produce a Potentially Consumable Solution</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37</a:t>
            </a:fld>
            <a:endParaRPr lang="en-US"/>
          </a:p>
        </p:txBody>
      </p:sp>
    </p:spTree>
    <p:extLst>
      <p:ext uri="{BB962C8B-B14F-4D97-AF65-F5344CB8AC3E}">
        <p14:creationId xmlns:p14="http://schemas.microsoft.com/office/powerpoint/2010/main" val="2310035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Tailoring Factors</a:t>
            </a:r>
            <a:endParaRPr lang="en-CA" dirty="0"/>
          </a:p>
        </p:txBody>
      </p:sp>
      <p:sp>
        <p:nvSpPr>
          <p:cNvPr id="3" name="Content Placeholder 2"/>
          <p:cNvSpPr>
            <a:spLocks noGrp="1"/>
          </p:cNvSpPr>
          <p:nvPr>
            <p:ph idx="1"/>
          </p:nvPr>
        </p:nvSpPr>
        <p:spPr/>
        <p:txBody>
          <a:bodyPr/>
          <a:lstStyle/>
          <a:p>
            <a:pPr>
              <a:defRPr/>
            </a:pPr>
            <a:r>
              <a:rPr lang="en-CA" dirty="0"/>
              <a:t>Get back into your smaller teams</a:t>
            </a:r>
          </a:p>
          <a:p>
            <a:pPr>
              <a:defRPr/>
            </a:pPr>
            <a:endParaRPr lang="en-CA" dirty="0" smtClean="0"/>
          </a:p>
          <a:p>
            <a:pPr>
              <a:defRPr/>
            </a:pPr>
            <a:r>
              <a:rPr lang="en-CA" dirty="0" smtClean="0"/>
              <a:t>Take </a:t>
            </a:r>
            <a:r>
              <a:rPr lang="en-CA" dirty="0" smtClean="0"/>
              <a:t>10 minutes to discuss within the team:</a:t>
            </a:r>
            <a:endParaRPr lang="en-CA" dirty="0"/>
          </a:p>
          <a:p>
            <a:pPr lvl="1">
              <a:buFont typeface="Wingdings" pitchFamily="2" charset="2"/>
              <a:buChar char="§"/>
              <a:defRPr/>
            </a:pPr>
            <a:r>
              <a:rPr lang="en-CA" dirty="0" smtClean="0"/>
              <a:t>Considering the goal diagrams on the previous slide, what factors would you decide how to tailor your approach?</a:t>
            </a:r>
          </a:p>
          <a:p>
            <a:pPr lvl="1">
              <a:buFont typeface="Wingdings" pitchFamily="2" charset="2"/>
              <a:buChar char="§"/>
              <a:defRPr/>
            </a:pPr>
            <a:r>
              <a:rPr lang="en-CA" dirty="0" smtClean="0"/>
              <a:t>Where possible, discuss actual agile projects and compare the differences in situations that you faced</a:t>
            </a:r>
            <a:endParaRPr lang="en-CA" dirty="0"/>
          </a:p>
          <a:p>
            <a:pPr>
              <a:defRPr/>
            </a:pPr>
            <a:endParaRPr lang="en-CA" dirty="0" smtClean="0"/>
          </a:p>
          <a:p>
            <a:pPr>
              <a:defRPr/>
            </a:pPr>
            <a:r>
              <a:rPr lang="en-CA" dirty="0" smtClean="0"/>
              <a:t>A </a:t>
            </a:r>
            <a:r>
              <a:rPr lang="en-CA" dirty="0"/>
              <a:t>spokesperson will share a few key learnings with the larger group</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38</a:t>
            </a:fld>
            <a:endParaRPr lang="en-US"/>
          </a:p>
        </p:txBody>
      </p:sp>
    </p:spTree>
    <p:extLst>
      <p:ext uri="{BB962C8B-B14F-4D97-AF65-F5344CB8AC3E}">
        <p14:creationId xmlns:p14="http://schemas.microsoft.com/office/powerpoint/2010/main" val="3228687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
            <a:ext cx="10330476" cy="6880097"/>
          </a:xfrm>
          <a:prstGeom prst="rect">
            <a:avLst/>
          </a:prstGeom>
        </p:spPr>
      </p:pic>
      <p:sp>
        <p:nvSpPr>
          <p:cNvPr id="2" name="Title 1"/>
          <p:cNvSpPr>
            <a:spLocks noGrp="1"/>
          </p:cNvSpPr>
          <p:nvPr>
            <p:ph type="title"/>
          </p:nvPr>
        </p:nvSpPr>
        <p:spPr>
          <a:xfrm>
            <a:off x="304800" y="762000"/>
            <a:ext cx="8229600" cy="944562"/>
          </a:xfrm>
        </p:spPr>
        <p:txBody>
          <a:bodyPr/>
          <a:lstStyle/>
          <a:p>
            <a:r>
              <a:rPr lang="en-CA" sz="4400" b="1" dirty="0" smtClean="0"/>
              <a:t>Part 2</a:t>
            </a:r>
            <a:br>
              <a:rPr lang="en-CA" sz="4400" b="1" dirty="0" smtClean="0"/>
            </a:br>
            <a:r>
              <a:rPr lang="en-CA" sz="4400" b="1" dirty="0" smtClean="0"/>
              <a:t>Scaling DAD</a:t>
            </a:r>
            <a:endParaRPr lang="en-CA" sz="4400" b="1"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39</a:t>
            </a:fld>
            <a:endParaRPr lang="en-US"/>
          </a:p>
        </p:txBody>
      </p:sp>
    </p:spTree>
    <p:extLst>
      <p:ext uri="{BB962C8B-B14F-4D97-AF65-F5344CB8AC3E}">
        <p14:creationId xmlns:p14="http://schemas.microsoft.com/office/powerpoint/2010/main" val="2653590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1"/>
            <a:ext cx="10330476" cy="6880097"/>
          </a:xfrm>
          <a:prstGeom prst="rect">
            <a:avLst/>
          </a:prstGeom>
        </p:spPr>
      </p:pic>
      <p:sp>
        <p:nvSpPr>
          <p:cNvPr id="2" name="Title 1"/>
          <p:cNvSpPr>
            <a:spLocks noGrp="1"/>
          </p:cNvSpPr>
          <p:nvPr>
            <p:ph type="title"/>
          </p:nvPr>
        </p:nvSpPr>
        <p:spPr>
          <a:xfrm>
            <a:off x="76200" y="990600"/>
            <a:ext cx="8229600" cy="944562"/>
          </a:xfrm>
        </p:spPr>
        <p:txBody>
          <a:bodyPr/>
          <a:lstStyle/>
          <a:p>
            <a:r>
              <a:rPr lang="en-CA" sz="4400" b="1" dirty="0" smtClean="0"/>
              <a:t>Part 1</a:t>
            </a:r>
            <a:br>
              <a:rPr lang="en-CA" sz="4400" b="1" dirty="0" smtClean="0"/>
            </a:br>
            <a:r>
              <a:rPr lang="en-CA" sz="4400" b="1" dirty="0" smtClean="0"/>
              <a:t>Disciplined Agile Delivery (DAD)</a:t>
            </a:r>
            <a:endParaRPr lang="en-CA" sz="4400" b="1"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4</a:t>
            </a:fld>
            <a:endParaRPr lang="en-US"/>
          </a:p>
        </p:txBody>
      </p:sp>
    </p:spTree>
    <p:extLst>
      <p:ext uri="{BB962C8B-B14F-4D97-AF65-F5344CB8AC3E}">
        <p14:creationId xmlns:p14="http://schemas.microsoft.com/office/powerpoint/2010/main" val="2050506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0975" y="195263"/>
            <a:ext cx="6256338" cy="563562"/>
          </a:xfrm>
        </p:spPr>
        <p:txBody>
          <a:bodyPr/>
          <a:lstStyle/>
          <a:p>
            <a:r>
              <a:rPr lang="en-CA" smtClean="0"/>
              <a:t>Scaling/Tailoring Complexity Factors</a:t>
            </a:r>
          </a:p>
        </p:txBody>
      </p:sp>
      <p:sp>
        <p:nvSpPr>
          <p:cNvPr id="32771"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smtClean="0"/>
          </a:p>
        </p:txBody>
      </p:sp>
      <p:sp>
        <p:nvSpPr>
          <p:cNvPr id="32772"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A4F96F-C433-4893-A744-C171CD39D249}" type="slidenum">
              <a:rPr lang="en-US" smtClean="0"/>
              <a:pPr eaLnBrk="1" hangingPunct="1"/>
              <a:t>40</a:t>
            </a:fld>
            <a:endParaRPr lang="en-US" smtClean="0"/>
          </a:p>
        </p:txBody>
      </p:sp>
      <p:grpSp>
        <p:nvGrpSpPr>
          <p:cNvPr id="170" name="Group 169"/>
          <p:cNvGrpSpPr>
            <a:grpSpLocks/>
          </p:cNvGrpSpPr>
          <p:nvPr/>
        </p:nvGrpSpPr>
        <p:grpSpPr bwMode="auto">
          <a:xfrm>
            <a:off x="2514600" y="1620838"/>
            <a:ext cx="1276350" cy="339725"/>
            <a:chOff x="2514601" y="1621516"/>
            <a:chExt cx="1276350" cy="338554"/>
          </a:xfrm>
        </p:grpSpPr>
        <p:sp>
          <p:nvSpPr>
            <p:cNvPr id="32842" name="TextBox 73"/>
            <p:cNvSpPr txBox="1">
              <a:spLocks noChangeArrowheads="1"/>
            </p:cNvSpPr>
            <p:nvPr/>
          </p:nvSpPr>
          <p:spPr bwMode="auto">
            <a:xfrm>
              <a:off x="2571751" y="1621516"/>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1600" i="1"/>
                <a:t>motivates</a:t>
              </a:r>
            </a:p>
          </p:txBody>
        </p:sp>
        <p:cxnSp>
          <p:nvCxnSpPr>
            <p:cNvPr id="75" name="Straight Arrow Connector 74"/>
            <p:cNvCxnSpPr/>
            <p:nvPr/>
          </p:nvCxnSpPr>
          <p:spPr>
            <a:xfrm flipH="1">
              <a:off x="2514601" y="1903117"/>
              <a:ext cx="1266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71" name="Group 170"/>
          <p:cNvGrpSpPr>
            <a:grpSpLocks/>
          </p:cNvGrpSpPr>
          <p:nvPr/>
        </p:nvGrpSpPr>
        <p:grpSpPr bwMode="auto">
          <a:xfrm>
            <a:off x="5676900" y="1927225"/>
            <a:ext cx="1203325" cy="561975"/>
            <a:chOff x="5676901" y="1927623"/>
            <a:chExt cx="1202693" cy="562041"/>
          </a:xfrm>
        </p:grpSpPr>
        <p:cxnSp>
          <p:nvCxnSpPr>
            <p:cNvPr id="30" name="Straight Arrow Connector 29"/>
            <p:cNvCxnSpPr>
              <a:stCxn id="10" idx="1"/>
              <a:endCxn id="7" idx="3"/>
            </p:cNvCxnSpPr>
            <p:nvPr/>
          </p:nvCxnSpPr>
          <p:spPr>
            <a:xfrm flipH="1" flipV="1">
              <a:off x="5676901" y="1976842"/>
              <a:ext cx="1104320" cy="5128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41" name="Rectangle 78"/>
            <p:cNvSpPr>
              <a:spLocks noChangeArrowheads="1"/>
            </p:cNvSpPr>
            <p:nvPr/>
          </p:nvSpPr>
          <p:spPr bwMode="auto">
            <a:xfrm rot="1537266">
              <a:off x="5816482" y="1927623"/>
              <a:ext cx="106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motivates</a:t>
              </a:r>
            </a:p>
          </p:txBody>
        </p:sp>
      </p:grpSp>
      <p:grpSp>
        <p:nvGrpSpPr>
          <p:cNvPr id="98" name="Group 97"/>
          <p:cNvGrpSpPr>
            <a:grpSpLocks/>
          </p:cNvGrpSpPr>
          <p:nvPr/>
        </p:nvGrpSpPr>
        <p:grpSpPr bwMode="auto">
          <a:xfrm>
            <a:off x="5637213" y="895350"/>
            <a:ext cx="1168400" cy="1025525"/>
            <a:chOff x="5633318" y="1170327"/>
            <a:chExt cx="1167533" cy="1024643"/>
          </a:xfrm>
        </p:grpSpPr>
        <p:cxnSp>
          <p:nvCxnSpPr>
            <p:cNvPr id="16" name="Straight Arrow Connector 15"/>
            <p:cNvCxnSpPr>
              <a:stCxn id="9" idx="1"/>
              <a:endCxn id="7" idx="3"/>
            </p:cNvCxnSpPr>
            <p:nvPr/>
          </p:nvCxnSpPr>
          <p:spPr>
            <a:xfrm flipH="1">
              <a:off x="5682493" y="1170327"/>
              <a:ext cx="1118358" cy="10246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39" name="Rectangle 79"/>
            <p:cNvSpPr>
              <a:spLocks noChangeArrowheads="1"/>
            </p:cNvSpPr>
            <p:nvPr/>
          </p:nvSpPr>
          <p:spPr bwMode="auto">
            <a:xfrm rot="-2495113">
              <a:off x="5633318" y="1325061"/>
              <a:ext cx="106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motivates</a:t>
              </a:r>
            </a:p>
          </p:txBody>
        </p:sp>
      </p:grpSp>
      <p:grpSp>
        <p:nvGrpSpPr>
          <p:cNvPr id="105" name="Group 104"/>
          <p:cNvGrpSpPr>
            <a:grpSpLocks/>
          </p:cNvGrpSpPr>
          <p:nvPr/>
        </p:nvGrpSpPr>
        <p:grpSpPr bwMode="auto">
          <a:xfrm>
            <a:off x="1562100" y="2620963"/>
            <a:ext cx="1073150" cy="755650"/>
            <a:chOff x="1552575" y="3066842"/>
            <a:chExt cx="1072638" cy="750347"/>
          </a:xfrm>
        </p:grpSpPr>
        <p:cxnSp>
          <p:nvCxnSpPr>
            <p:cNvPr id="33" name="Straight Arrow Connector 32"/>
            <p:cNvCxnSpPr>
              <a:stCxn id="11" idx="0"/>
              <a:endCxn id="6" idx="2"/>
            </p:cNvCxnSpPr>
            <p:nvPr/>
          </p:nvCxnSpPr>
          <p:spPr>
            <a:xfrm flipH="1" flipV="1">
              <a:off x="1552575" y="3066842"/>
              <a:ext cx="4761" cy="7503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37" name="Rectangle 82"/>
            <p:cNvSpPr>
              <a:spLocks noChangeArrowheads="1"/>
            </p:cNvSpPr>
            <p:nvPr/>
          </p:nvSpPr>
          <p:spPr bwMode="auto">
            <a:xfrm>
              <a:off x="1562101" y="3283535"/>
              <a:ext cx="1063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motivates</a:t>
              </a:r>
            </a:p>
          </p:txBody>
        </p:sp>
      </p:grpSp>
      <p:grpSp>
        <p:nvGrpSpPr>
          <p:cNvPr id="173" name="Group 172"/>
          <p:cNvGrpSpPr>
            <a:grpSpLocks/>
          </p:cNvGrpSpPr>
          <p:nvPr/>
        </p:nvGrpSpPr>
        <p:grpSpPr bwMode="auto">
          <a:xfrm>
            <a:off x="4689475" y="4754563"/>
            <a:ext cx="790575" cy="407987"/>
            <a:chOff x="4690143" y="4754465"/>
            <a:chExt cx="790601" cy="407658"/>
          </a:xfrm>
        </p:grpSpPr>
        <p:cxnSp>
          <p:nvCxnSpPr>
            <p:cNvPr id="62" name="Straight Connector 61"/>
            <p:cNvCxnSpPr>
              <a:stCxn id="13" idx="2"/>
              <a:endCxn id="12" idx="0"/>
            </p:cNvCxnSpPr>
            <p:nvPr/>
          </p:nvCxnSpPr>
          <p:spPr>
            <a:xfrm flipH="1">
              <a:off x="4729832" y="4754465"/>
              <a:ext cx="4762" cy="407658"/>
            </a:xfrm>
            <a:prstGeom prst="line">
              <a:avLst/>
            </a:prstGeom>
          </p:spPr>
          <p:style>
            <a:lnRef idx="2">
              <a:schemeClr val="dk1"/>
            </a:lnRef>
            <a:fillRef idx="0">
              <a:schemeClr val="dk1"/>
            </a:fillRef>
            <a:effectRef idx="1">
              <a:schemeClr val="dk1"/>
            </a:effectRef>
            <a:fontRef idx="minor">
              <a:schemeClr val="tx1"/>
            </a:fontRef>
          </p:style>
        </p:cxnSp>
        <p:sp>
          <p:nvSpPr>
            <p:cNvPr id="32835" name="Rectangle 83"/>
            <p:cNvSpPr>
              <a:spLocks noChangeArrowheads="1"/>
            </p:cNvSpPr>
            <p:nvPr/>
          </p:nvSpPr>
          <p:spPr bwMode="auto">
            <a:xfrm>
              <a:off x="4690143" y="4811362"/>
              <a:ext cx="79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affects</a:t>
              </a:r>
            </a:p>
          </p:txBody>
        </p:sp>
      </p:grpSp>
      <p:grpSp>
        <p:nvGrpSpPr>
          <p:cNvPr id="176" name="Group 175"/>
          <p:cNvGrpSpPr>
            <a:grpSpLocks/>
          </p:cNvGrpSpPr>
          <p:nvPr/>
        </p:nvGrpSpPr>
        <p:grpSpPr bwMode="auto">
          <a:xfrm>
            <a:off x="2503488" y="2435225"/>
            <a:ext cx="1277937" cy="1951038"/>
            <a:chOff x="2503234" y="2434724"/>
            <a:chExt cx="1278192" cy="1951052"/>
          </a:xfrm>
        </p:grpSpPr>
        <p:grpSp>
          <p:nvGrpSpPr>
            <p:cNvPr id="32828" name="Group 102"/>
            <p:cNvGrpSpPr>
              <a:grpSpLocks/>
            </p:cNvGrpSpPr>
            <p:nvPr/>
          </p:nvGrpSpPr>
          <p:grpSpPr bwMode="auto">
            <a:xfrm>
              <a:off x="2524127" y="4047222"/>
              <a:ext cx="1257299" cy="338554"/>
              <a:chOff x="2524127" y="4478289"/>
              <a:chExt cx="1257299" cy="338554"/>
            </a:xfrm>
          </p:grpSpPr>
          <p:cxnSp>
            <p:nvCxnSpPr>
              <p:cNvPr id="85" name="Straight Arrow Connector 84"/>
              <p:cNvCxnSpPr>
                <a:stCxn id="13" idx="1"/>
                <a:endCxn id="11" idx="3"/>
              </p:cNvCxnSpPr>
              <p:nvPr/>
            </p:nvCxnSpPr>
            <p:spPr>
              <a:xfrm flipH="1">
                <a:off x="2523875" y="4497753"/>
                <a:ext cx="1257551" cy="47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33" name="Rectangle 95"/>
              <p:cNvSpPr>
                <a:spLocks noChangeArrowheads="1"/>
              </p:cNvSpPr>
              <p:nvPr/>
            </p:nvSpPr>
            <p:spPr bwMode="auto">
              <a:xfrm>
                <a:off x="2593201" y="4478289"/>
                <a:ext cx="1188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i="1"/>
                  <a:t>varies by</a:t>
                </a:r>
              </a:p>
            </p:txBody>
          </p:sp>
        </p:grpSp>
        <p:grpSp>
          <p:nvGrpSpPr>
            <p:cNvPr id="32829" name="Group 173"/>
            <p:cNvGrpSpPr>
              <a:grpSpLocks/>
            </p:cNvGrpSpPr>
            <p:nvPr/>
          </p:nvGrpSpPr>
          <p:grpSpPr bwMode="auto">
            <a:xfrm>
              <a:off x="2503234" y="2434724"/>
              <a:ext cx="1278192" cy="1630809"/>
              <a:chOff x="2503234" y="2434724"/>
              <a:chExt cx="1278192" cy="1630809"/>
            </a:xfrm>
          </p:grpSpPr>
          <p:cxnSp>
            <p:nvCxnSpPr>
              <p:cNvPr id="91" name="Straight Arrow Connector 90"/>
              <p:cNvCxnSpPr>
                <a:stCxn id="13" idx="1"/>
                <a:endCxn id="32820" idx="3"/>
              </p:cNvCxnSpPr>
              <p:nvPr/>
            </p:nvCxnSpPr>
            <p:spPr>
              <a:xfrm flipH="1" flipV="1">
                <a:off x="2503234" y="2434724"/>
                <a:ext cx="1278192" cy="163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31" name="Rectangle 96"/>
              <p:cNvSpPr>
                <a:spLocks noChangeArrowheads="1"/>
              </p:cNvSpPr>
              <p:nvPr/>
            </p:nvSpPr>
            <p:spPr bwMode="auto">
              <a:xfrm rot="3136612">
                <a:off x="2639891" y="2893888"/>
                <a:ext cx="1188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i="1"/>
                  <a:t>varies by</a:t>
                </a:r>
              </a:p>
            </p:txBody>
          </p:sp>
        </p:grpSp>
      </p:grpSp>
      <p:grpSp>
        <p:nvGrpSpPr>
          <p:cNvPr id="172" name="Group 171"/>
          <p:cNvGrpSpPr>
            <a:grpSpLocks/>
          </p:cNvGrpSpPr>
          <p:nvPr/>
        </p:nvGrpSpPr>
        <p:grpSpPr bwMode="auto">
          <a:xfrm>
            <a:off x="5675313" y="2447925"/>
            <a:ext cx="1116012" cy="1622425"/>
            <a:chOff x="5675058" y="2447761"/>
            <a:chExt cx="1116269" cy="1621884"/>
          </a:xfrm>
        </p:grpSpPr>
        <p:cxnSp>
          <p:nvCxnSpPr>
            <p:cNvPr id="49" name="Straight Arrow Connector 48"/>
            <p:cNvCxnSpPr>
              <a:stCxn id="8" idx="1"/>
              <a:endCxn id="32812" idx="3"/>
            </p:cNvCxnSpPr>
            <p:nvPr/>
          </p:nvCxnSpPr>
          <p:spPr>
            <a:xfrm flipH="1" flipV="1">
              <a:off x="5675058" y="2476326"/>
              <a:ext cx="1116269" cy="15933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27" name="Rectangle 80"/>
            <p:cNvSpPr>
              <a:spLocks noChangeArrowheads="1"/>
            </p:cNvSpPr>
            <p:nvPr/>
          </p:nvSpPr>
          <p:spPr bwMode="auto">
            <a:xfrm rot="3370649">
              <a:off x="5698091" y="2840458"/>
              <a:ext cx="1123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i="1"/>
                <a:t>motivates</a:t>
              </a:r>
            </a:p>
          </p:txBody>
        </p:sp>
      </p:grpSp>
      <p:grpSp>
        <p:nvGrpSpPr>
          <p:cNvPr id="101" name="Group 100"/>
          <p:cNvGrpSpPr>
            <a:grpSpLocks/>
          </p:cNvGrpSpPr>
          <p:nvPr/>
        </p:nvGrpSpPr>
        <p:grpSpPr bwMode="auto">
          <a:xfrm>
            <a:off x="5649913" y="3724275"/>
            <a:ext cx="1141412" cy="346075"/>
            <a:chOff x="5648327" y="3612564"/>
            <a:chExt cx="1140861" cy="345535"/>
          </a:xfrm>
        </p:grpSpPr>
        <p:cxnSp>
          <p:nvCxnSpPr>
            <p:cNvPr id="50" name="Straight Arrow Connector 49"/>
            <p:cNvCxnSpPr>
              <a:stCxn id="8" idx="1"/>
              <a:endCxn id="13" idx="3"/>
            </p:cNvCxnSpPr>
            <p:nvPr/>
          </p:nvCxnSpPr>
          <p:spPr>
            <a:xfrm flipH="1" flipV="1">
              <a:off x="5684821" y="3953344"/>
              <a:ext cx="1104367" cy="47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25" name="Rectangle 81"/>
            <p:cNvSpPr>
              <a:spLocks noChangeArrowheads="1"/>
            </p:cNvSpPr>
            <p:nvPr/>
          </p:nvSpPr>
          <p:spPr bwMode="auto">
            <a:xfrm>
              <a:off x="5648327" y="3612564"/>
              <a:ext cx="786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affects</a:t>
              </a:r>
            </a:p>
          </p:txBody>
        </p:sp>
      </p:grpSp>
      <p:grpSp>
        <p:nvGrpSpPr>
          <p:cNvPr id="118" name="Group 117"/>
          <p:cNvGrpSpPr>
            <a:grpSpLocks/>
          </p:cNvGrpSpPr>
          <p:nvPr/>
        </p:nvGrpSpPr>
        <p:grpSpPr bwMode="auto">
          <a:xfrm>
            <a:off x="5686425" y="4070350"/>
            <a:ext cx="1104900" cy="1784350"/>
            <a:chOff x="5683514" y="3958099"/>
            <a:chExt cx="1105674" cy="1784322"/>
          </a:xfrm>
        </p:grpSpPr>
        <p:cxnSp>
          <p:nvCxnSpPr>
            <p:cNvPr id="114" name="Straight Arrow Connector 113"/>
            <p:cNvCxnSpPr>
              <a:stCxn id="8" idx="1"/>
              <a:endCxn id="12" idx="3"/>
            </p:cNvCxnSpPr>
            <p:nvPr/>
          </p:nvCxnSpPr>
          <p:spPr>
            <a:xfrm flipH="1">
              <a:off x="5683514" y="3958099"/>
              <a:ext cx="1105674" cy="17843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823" name="Rectangle 116"/>
            <p:cNvSpPr>
              <a:spLocks noChangeArrowheads="1"/>
            </p:cNvSpPr>
            <p:nvPr/>
          </p:nvSpPr>
          <p:spPr bwMode="auto">
            <a:xfrm rot="-3568529">
              <a:off x="5837611" y="4396658"/>
              <a:ext cx="786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600" i="1"/>
                <a:t>affects</a:t>
              </a:r>
            </a:p>
          </p:txBody>
        </p:sp>
      </p:grpSp>
      <p:grpSp>
        <p:nvGrpSpPr>
          <p:cNvPr id="141" name="Group 140"/>
          <p:cNvGrpSpPr>
            <a:grpSpLocks/>
          </p:cNvGrpSpPr>
          <p:nvPr/>
        </p:nvGrpSpPr>
        <p:grpSpPr bwMode="auto">
          <a:xfrm>
            <a:off x="609600" y="1219200"/>
            <a:ext cx="1905000" cy="1401763"/>
            <a:chOff x="609601" y="1219871"/>
            <a:chExt cx="1905000" cy="1401261"/>
          </a:xfrm>
        </p:grpSpPr>
        <p:sp>
          <p:nvSpPr>
            <p:cNvPr id="6" name="Rounded Rectangle 5"/>
            <p:cNvSpPr/>
            <p:nvPr/>
          </p:nvSpPr>
          <p:spPr>
            <a:xfrm>
              <a:off x="609601" y="1219871"/>
              <a:ext cx="1905000" cy="140126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Geographic</a:t>
              </a:r>
            </a:p>
            <a:p>
              <a:pPr algn="ctr">
                <a:defRPr/>
              </a:pPr>
              <a:r>
                <a:rPr lang="en-CA" b="1" dirty="0">
                  <a:solidFill>
                    <a:schemeClr val="tx1"/>
                  </a:solidFill>
                </a:rPr>
                <a:t>Distribution</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819" name="TextBox 40"/>
            <p:cNvSpPr txBox="1">
              <a:spLocks noChangeArrowheads="1"/>
            </p:cNvSpPr>
            <p:nvPr/>
          </p:nvSpPr>
          <p:spPr bwMode="auto">
            <a:xfrm>
              <a:off x="619127" y="1926893"/>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Co-located</a:t>
              </a:r>
            </a:p>
          </p:txBody>
        </p:sp>
        <p:sp>
          <p:nvSpPr>
            <p:cNvPr id="32820" name="TextBox 76"/>
            <p:cNvSpPr txBox="1">
              <a:spLocks noChangeArrowheads="1"/>
            </p:cNvSpPr>
            <p:nvPr/>
          </p:nvSpPr>
          <p:spPr bwMode="auto">
            <a:xfrm>
              <a:off x="619127" y="2265447"/>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Global</a:t>
              </a:r>
            </a:p>
          </p:txBody>
        </p:sp>
        <p:cxnSp>
          <p:nvCxnSpPr>
            <p:cNvPr id="87" name="Straight Arrow Connector 86"/>
            <p:cNvCxnSpPr/>
            <p:nvPr/>
          </p:nvCxnSpPr>
          <p:spPr>
            <a:xfrm flipH="1">
              <a:off x="1143001" y="2264072"/>
              <a:ext cx="819150"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43" name="Group 142"/>
          <p:cNvGrpSpPr>
            <a:grpSpLocks/>
          </p:cNvGrpSpPr>
          <p:nvPr/>
        </p:nvGrpSpPr>
        <p:grpSpPr bwMode="auto">
          <a:xfrm>
            <a:off x="609600" y="3376613"/>
            <a:ext cx="1914525" cy="1389062"/>
            <a:chOff x="609601" y="3376601"/>
            <a:chExt cx="1914526" cy="1389538"/>
          </a:xfrm>
        </p:grpSpPr>
        <p:sp>
          <p:nvSpPr>
            <p:cNvPr id="11" name="Rounded Rectangle 10"/>
            <p:cNvSpPr/>
            <p:nvPr/>
          </p:nvSpPr>
          <p:spPr>
            <a:xfrm>
              <a:off x="609601" y="3376601"/>
              <a:ext cx="1914526" cy="138953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Organizational</a:t>
              </a:r>
            </a:p>
            <a:p>
              <a:pPr algn="ctr">
                <a:defRPr/>
              </a:pPr>
              <a:r>
                <a:rPr lang="en-CA" b="1" dirty="0">
                  <a:solidFill>
                    <a:schemeClr val="tx1"/>
                  </a:solidFill>
                </a:rPr>
                <a:t>Distribution</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815" name="TextBox 119"/>
            <p:cNvSpPr txBox="1">
              <a:spLocks noChangeArrowheads="1"/>
            </p:cNvSpPr>
            <p:nvPr/>
          </p:nvSpPr>
          <p:spPr bwMode="auto">
            <a:xfrm>
              <a:off x="629573" y="4078461"/>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Single</a:t>
              </a:r>
            </a:p>
          </p:txBody>
        </p:sp>
        <p:sp>
          <p:nvSpPr>
            <p:cNvPr id="32816" name="TextBox 120"/>
            <p:cNvSpPr txBox="1">
              <a:spLocks noChangeArrowheads="1"/>
            </p:cNvSpPr>
            <p:nvPr/>
          </p:nvSpPr>
          <p:spPr bwMode="auto">
            <a:xfrm>
              <a:off x="629573" y="4417015"/>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Outsourcing</a:t>
              </a:r>
            </a:p>
          </p:txBody>
        </p:sp>
        <p:cxnSp>
          <p:nvCxnSpPr>
            <p:cNvPr id="122" name="Straight Arrow Connector 121"/>
            <p:cNvCxnSpPr/>
            <p:nvPr/>
          </p:nvCxnSpPr>
          <p:spPr>
            <a:xfrm flipH="1">
              <a:off x="1189039" y="4407241"/>
              <a:ext cx="744537"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42" name="Group 141"/>
          <p:cNvGrpSpPr>
            <a:grpSpLocks/>
          </p:cNvGrpSpPr>
          <p:nvPr/>
        </p:nvGrpSpPr>
        <p:grpSpPr bwMode="auto">
          <a:xfrm>
            <a:off x="3781425" y="1219200"/>
            <a:ext cx="1905000" cy="1427163"/>
            <a:chOff x="3781426" y="1219871"/>
            <a:chExt cx="1905000" cy="1425950"/>
          </a:xfrm>
        </p:grpSpPr>
        <p:sp>
          <p:nvSpPr>
            <p:cNvPr id="7" name="Rounded Rectangle 6"/>
            <p:cNvSpPr/>
            <p:nvPr/>
          </p:nvSpPr>
          <p:spPr>
            <a:xfrm>
              <a:off x="3781426" y="1219871"/>
              <a:ext cx="1905000" cy="140057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Team</a:t>
              </a:r>
            </a:p>
            <a:p>
              <a:pPr algn="ctr">
                <a:defRPr/>
              </a:pPr>
              <a:r>
                <a:rPr lang="en-CA" b="1" dirty="0">
                  <a:solidFill>
                    <a:schemeClr val="tx1"/>
                  </a:solidFill>
                </a:rPr>
                <a:t>Size</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811" name="TextBox 122"/>
            <p:cNvSpPr txBox="1">
              <a:spLocks noChangeArrowheads="1"/>
            </p:cNvSpPr>
            <p:nvPr/>
          </p:nvSpPr>
          <p:spPr bwMode="auto">
            <a:xfrm>
              <a:off x="3790951" y="1968713"/>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2</a:t>
              </a:r>
            </a:p>
          </p:txBody>
        </p:sp>
        <p:sp>
          <p:nvSpPr>
            <p:cNvPr id="32812" name="TextBox 123"/>
            <p:cNvSpPr txBox="1">
              <a:spLocks noChangeArrowheads="1"/>
            </p:cNvSpPr>
            <p:nvPr/>
          </p:nvSpPr>
          <p:spPr bwMode="auto">
            <a:xfrm>
              <a:off x="3790951" y="2307267"/>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1000s</a:t>
              </a:r>
            </a:p>
          </p:txBody>
        </p:sp>
        <p:cxnSp>
          <p:nvCxnSpPr>
            <p:cNvPr id="125" name="Straight Arrow Connector 124"/>
            <p:cNvCxnSpPr/>
            <p:nvPr/>
          </p:nvCxnSpPr>
          <p:spPr>
            <a:xfrm flipH="1">
              <a:off x="4351339" y="2306385"/>
              <a:ext cx="782637" cy="1586"/>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68" name="Group 167"/>
          <p:cNvGrpSpPr>
            <a:grpSpLocks/>
          </p:cNvGrpSpPr>
          <p:nvPr/>
        </p:nvGrpSpPr>
        <p:grpSpPr bwMode="auto">
          <a:xfrm>
            <a:off x="6805613" y="171450"/>
            <a:ext cx="1905000" cy="1449388"/>
            <a:chOff x="6804841" y="171959"/>
            <a:chExt cx="1905000" cy="1449557"/>
          </a:xfrm>
        </p:grpSpPr>
        <p:sp>
          <p:nvSpPr>
            <p:cNvPr id="9" name="Rounded Rectangle 8"/>
            <p:cNvSpPr/>
            <p:nvPr/>
          </p:nvSpPr>
          <p:spPr>
            <a:xfrm>
              <a:off x="6804841" y="171959"/>
              <a:ext cx="1905000" cy="144796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Domain Complexity</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807" name="TextBox 125"/>
            <p:cNvSpPr txBox="1">
              <a:spLocks noChangeArrowheads="1"/>
            </p:cNvSpPr>
            <p:nvPr/>
          </p:nvSpPr>
          <p:spPr bwMode="auto">
            <a:xfrm>
              <a:off x="6825733" y="944408"/>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Straightforward</a:t>
              </a:r>
            </a:p>
          </p:txBody>
        </p:sp>
        <p:sp>
          <p:nvSpPr>
            <p:cNvPr id="32808" name="TextBox 126"/>
            <p:cNvSpPr txBox="1">
              <a:spLocks noChangeArrowheads="1"/>
            </p:cNvSpPr>
            <p:nvPr/>
          </p:nvSpPr>
          <p:spPr bwMode="auto">
            <a:xfrm>
              <a:off x="6825733" y="1282962"/>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Very complex</a:t>
              </a:r>
            </a:p>
          </p:txBody>
        </p:sp>
        <p:cxnSp>
          <p:nvCxnSpPr>
            <p:cNvPr id="128" name="Straight Arrow Connector 127"/>
            <p:cNvCxnSpPr/>
            <p:nvPr/>
          </p:nvCxnSpPr>
          <p:spPr>
            <a:xfrm flipH="1">
              <a:off x="7400153" y="1283339"/>
              <a:ext cx="746125"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67" name="Group 166"/>
          <p:cNvGrpSpPr>
            <a:grpSpLocks/>
          </p:cNvGrpSpPr>
          <p:nvPr/>
        </p:nvGrpSpPr>
        <p:grpSpPr bwMode="auto">
          <a:xfrm>
            <a:off x="6781800" y="1793875"/>
            <a:ext cx="1905000" cy="1390650"/>
            <a:chOff x="6781802" y="1794287"/>
            <a:chExt cx="1905000" cy="1390754"/>
          </a:xfrm>
        </p:grpSpPr>
        <p:sp>
          <p:nvSpPr>
            <p:cNvPr id="10" name="Rounded Rectangle 9"/>
            <p:cNvSpPr/>
            <p:nvPr/>
          </p:nvSpPr>
          <p:spPr>
            <a:xfrm>
              <a:off x="6781802" y="1794287"/>
              <a:ext cx="1905000" cy="139075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Technical Complexity</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803" name="TextBox 128"/>
            <p:cNvSpPr txBox="1">
              <a:spLocks noChangeArrowheads="1"/>
            </p:cNvSpPr>
            <p:nvPr/>
          </p:nvSpPr>
          <p:spPr bwMode="auto">
            <a:xfrm>
              <a:off x="6802694" y="2486069"/>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Straightforward</a:t>
              </a:r>
            </a:p>
          </p:txBody>
        </p:sp>
        <p:sp>
          <p:nvSpPr>
            <p:cNvPr id="32804" name="TextBox 129"/>
            <p:cNvSpPr txBox="1">
              <a:spLocks noChangeArrowheads="1"/>
            </p:cNvSpPr>
            <p:nvPr/>
          </p:nvSpPr>
          <p:spPr bwMode="auto">
            <a:xfrm>
              <a:off x="6802694" y="2824623"/>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Very complex</a:t>
              </a:r>
            </a:p>
          </p:txBody>
        </p:sp>
        <p:cxnSp>
          <p:nvCxnSpPr>
            <p:cNvPr id="131" name="Straight Arrow Connector 130"/>
            <p:cNvCxnSpPr/>
            <p:nvPr/>
          </p:nvCxnSpPr>
          <p:spPr>
            <a:xfrm flipH="1">
              <a:off x="7361240" y="2838940"/>
              <a:ext cx="746125"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66" name="Group 165"/>
          <p:cNvGrpSpPr>
            <a:grpSpLocks/>
          </p:cNvGrpSpPr>
          <p:nvPr/>
        </p:nvGrpSpPr>
        <p:grpSpPr bwMode="auto">
          <a:xfrm>
            <a:off x="6791325" y="3351213"/>
            <a:ext cx="1905000" cy="1436687"/>
            <a:chOff x="6791327" y="3351384"/>
            <a:chExt cx="1905000" cy="1436522"/>
          </a:xfrm>
        </p:grpSpPr>
        <p:sp>
          <p:nvSpPr>
            <p:cNvPr id="8" name="Rounded Rectangle 7"/>
            <p:cNvSpPr/>
            <p:nvPr/>
          </p:nvSpPr>
          <p:spPr>
            <a:xfrm>
              <a:off x="6791327" y="3351384"/>
              <a:ext cx="1905000" cy="143652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Compliance</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799" name="TextBox 131"/>
            <p:cNvSpPr txBox="1">
              <a:spLocks noChangeArrowheads="1"/>
            </p:cNvSpPr>
            <p:nvPr/>
          </p:nvSpPr>
          <p:spPr bwMode="auto">
            <a:xfrm>
              <a:off x="6812218" y="4069645"/>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None</a:t>
              </a:r>
            </a:p>
          </p:txBody>
        </p:sp>
        <p:sp>
          <p:nvSpPr>
            <p:cNvPr id="32800" name="TextBox 132"/>
            <p:cNvSpPr txBox="1">
              <a:spLocks noChangeArrowheads="1"/>
            </p:cNvSpPr>
            <p:nvPr/>
          </p:nvSpPr>
          <p:spPr bwMode="auto">
            <a:xfrm>
              <a:off x="6812218" y="4408199"/>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Life critical</a:t>
              </a:r>
            </a:p>
          </p:txBody>
        </p:sp>
        <p:cxnSp>
          <p:nvCxnSpPr>
            <p:cNvPr id="134" name="Straight Arrow Connector 133"/>
            <p:cNvCxnSpPr/>
            <p:nvPr/>
          </p:nvCxnSpPr>
          <p:spPr>
            <a:xfrm flipH="1">
              <a:off x="7400927" y="4406950"/>
              <a:ext cx="754063"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44" name="Group 143"/>
          <p:cNvGrpSpPr>
            <a:grpSpLocks/>
          </p:cNvGrpSpPr>
          <p:nvPr/>
        </p:nvGrpSpPr>
        <p:grpSpPr bwMode="auto">
          <a:xfrm>
            <a:off x="3775075" y="3376613"/>
            <a:ext cx="1911350" cy="1377950"/>
            <a:chOff x="3774814" y="3376601"/>
            <a:chExt cx="1911612" cy="1377864"/>
          </a:xfrm>
        </p:grpSpPr>
        <p:sp>
          <p:nvSpPr>
            <p:cNvPr id="13" name="Rounded Rectangle 12"/>
            <p:cNvSpPr/>
            <p:nvPr/>
          </p:nvSpPr>
          <p:spPr>
            <a:xfrm>
              <a:off x="3781165" y="3376601"/>
              <a:ext cx="1905261" cy="13778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Team</a:t>
              </a:r>
            </a:p>
            <a:p>
              <a:pPr algn="ctr">
                <a:defRPr/>
              </a:pPr>
              <a:r>
                <a:rPr lang="en-CA" b="1" dirty="0">
                  <a:solidFill>
                    <a:schemeClr val="tx1"/>
                  </a:solidFill>
                </a:rPr>
                <a:t>Culture</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795" name="TextBox 134"/>
            <p:cNvSpPr txBox="1">
              <a:spLocks noChangeArrowheads="1"/>
            </p:cNvSpPr>
            <p:nvPr/>
          </p:nvSpPr>
          <p:spPr bwMode="auto">
            <a:xfrm>
              <a:off x="3774814" y="4051427"/>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Agile</a:t>
              </a:r>
            </a:p>
          </p:txBody>
        </p:sp>
        <p:sp>
          <p:nvSpPr>
            <p:cNvPr id="32796" name="TextBox 135"/>
            <p:cNvSpPr txBox="1">
              <a:spLocks noChangeArrowheads="1"/>
            </p:cNvSpPr>
            <p:nvPr/>
          </p:nvSpPr>
          <p:spPr bwMode="auto">
            <a:xfrm>
              <a:off x="3774814" y="4389981"/>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Rigid</a:t>
              </a:r>
            </a:p>
          </p:txBody>
        </p:sp>
        <p:cxnSp>
          <p:nvCxnSpPr>
            <p:cNvPr id="137" name="Straight Arrow Connector 136"/>
            <p:cNvCxnSpPr/>
            <p:nvPr/>
          </p:nvCxnSpPr>
          <p:spPr>
            <a:xfrm flipH="1">
              <a:off x="4351156" y="4389363"/>
              <a:ext cx="766867"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grpSp>
        <p:nvGrpSpPr>
          <p:cNvPr id="165" name="Group 164"/>
          <p:cNvGrpSpPr>
            <a:grpSpLocks/>
          </p:cNvGrpSpPr>
          <p:nvPr/>
        </p:nvGrpSpPr>
        <p:grpSpPr bwMode="auto">
          <a:xfrm>
            <a:off x="3754438" y="5162550"/>
            <a:ext cx="1931987" cy="1382713"/>
            <a:chOff x="3753922" y="5162123"/>
            <a:chExt cx="1931731" cy="1383899"/>
          </a:xfrm>
        </p:grpSpPr>
        <p:sp>
          <p:nvSpPr>
            <p:cNvPr id="12" name="Rounded Rectangle 11"/>
            <p:cNvSpPr/>
            <p:nvPr/>
          </p:nvSpPr>
          <p:spPr>
            <a:xfrm>
              <a:off x="3772969" y="5162123"/>
              <a:ext cx="1912684" cy="138389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Organizational</a:t>
              </a:r>
            </a:p>
            <a:p>
              <a:pPr algn="ctr">
                <a:defRPr/>
              </a:pPr>
              <a:r>
                <a:rPr lang="en-CA" b="1" dirty="0">
                  <a:solidFill>
                    <a:schemeClr val="tx1"/>
                  </a:solidFill>
                </a:rPr>
                <a:t>Culture</a:t>
              </a:r>
            </a:p>
            <a:p>
              <a:pPr algn="ctr">
                <a:defRPr/>
              </a:pPr>
              <a:endParaRPr lang="en-CA" b="1" dirty="0">
                <a:solidFill>
                  <a:schemeClr val="tx1"/>
                </a:solidFill>
              </a:endParaRPr>
            </a:p>
            <a:p>
              <a:pPr algn="ctr">
                <a:defRPr/>
              </a:pPr>
              <a:endParaRPr lang="en-CA" dirty="0">
                <a:solidFill>
                  <a:schemeClr val="tx1"/>
                </a:solidFill>
              </a:endParaRPr>
            </a:p>
            <a:p>
              <a:pPr algn="ctr">
                <a:defRPr/>
              </a:pPr>
              <a:endParaRPr lang="en-CA" dirty="0">
                <a:solidFill>
                  <a:schemeClr val="tx1"/>
                </a:solidFill>
              </a:endParaRPr>
            </a:p>
          </p:txBody>
        </p:sp>
        <p:sp>
          <p:nvSpPr>
            <p:cNvPr id="32791" name="TextBox 137"/>
            <p:cNvSpPr txBox="1">
              <a:spLocks noChangeArrowheads="1"/>
            </p:cNvSpPr>
            <p:nvPr/>
          </p:nvSpPr>
          <p:spPr bwMode="auto">
            <a:xfrm>
              <a:off x="3753922" y="5868914"/>
              <a:ext cx="1884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Agile</a:t>
              </a:r>
            </a:p>
          </p:txBody>
        </p:sp>
        <p:sp>
          <p:nvSpPr>
            <p:cNvPr id="32792" name="TextBox 138"/>
            <p:cNvSpPr txBox="1">
              <a:spLocks noChangeArrowheads="1"/>
            </p:cNvSpPr>
            <p:nvPr/>
          </p:nvSpPr>
          <p:spPr bwMode="auto">
            <a:xfrm>
              <a:off x="3753922" y="6207468"/>
              <a:ext cx="188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1600"/>
                <a:t>Rigid</a:t>
              </a:r>
            </a:p>
          </p:txBody>
        </p:sp>
        <p:cxnSp>
          <p:nvCxnSpPr>
            <p:cNvPr id="140" name="Straight Arrow Connector 139"/>
            <p:cNvCxnSpPr/>
            <p:nvPr/>
          </p:nvCxnSpPr>
          <p:spPr>
            <a:xfrm flipH="1">
              <a:off x="4266616" y="6206006"/>
              <a:ext cx="830153" cy="1588"/>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par>
                                <p:cTn id="13" presetID="10" presetClass="entr" presetSubtype="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500"/>
                                        <p:tgtEl>
                                          <p:spTgt spid="1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500"/>
                                        <p:tgtEl>
                                          <p:spTgt spid="143"/>
                                        </p:tgtEl>
                                      </p:cBhvr>
                                    </p:animEffect>
                                  </p:childTnLst>
                                </p:cTn>
                              </p:par>
                              <p:par>
                                <p:cTn id="21" presetID="10"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500"/>
                                        <p:tgtEl>
                                          <p:spTgt spid="1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fade">
                                      <p:cBhvr>
                                        <p:cTn id="28" dur="500"/>
                                        <p:tgtEl>
                                          <p:spTgt spid="144"/>
                                        </p:tgtEl>
                                      </p:cBhvr>
                                    </p:animEffect>
                                  </p:childTnLst>
                                </p:cTn>
                              </p:par>
                              <p:par>
                                <p:cTn id="29" presetID="10" presetClass="entr" presetSubtype="0"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500"/>
                                        <p:tgtEl>
                                          <p:spTgt spid="1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500"/>
                                        <p:tgtEl>
                                          <p:spTgt spid="165"/>
                                        </p:tgtEl>
                                      </p:cBhvr>
                                    </p:animEffect>
                                  </p:childTnLst>
                                </p:cTn>
                              </p:par>
                              <p:par>
                                <p:cTn id="37" presetID="10" presetClass="entr" presetSubtype="0" fill="hold" nodeType="withEffect">
                                  <p:stCondLst>
                                    <p:cond delay="0"/>
                                  </p:stCondLst>
                                  <p:childTnLst>
                                    <p:set>
                                      <p:cBhvr>
                                        <p:cTn id="38" dur="1" fill="hold">
                                          <p:stCondLst>
                                            <p:cond delay="0"/>
                                          </p:stCondLst>
                                        </p:cTn>
                                        <p:tgtEl>
                                          <p:spTgt spid="173"/>
                                        </p:tgtEl>
                                        <p:attrNameLst>
                                          <p:attrName>style.visibility</p:attrName>
                                        </p:attrNameLst>
                                      </p:cBhvr>
                                      <p:to>
                                        <p:strVal val="visible"/>
                                      </p:to>
                                    </p:set>
                                    <p:animEffect transition="in" filter="fade">
                                      <p:cBhvr>
                                        <p:cTn id="39" dur="500"/>
                                        <p:tgtEl>
                                          <p:spTgt spid="1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68"/>
                                        </p:tgtEl>
                                        <p:attrNameLst>
                                          <p:attrName>style.visibility</p:attrName>
                                        </p:attrNameLst>
                                      </p:cBhvr>
                                      <p:to>
                                        <p:strVal val="visible"/>
                                      </p:to>
                                    </p:set>
                                    <p:animEffect transition="in" filter="fade">
                                      <p:cBhvr>
                                        <p:cTn id="44" dur="500"/>
                                        <p:tgtEl>
                                          <p:spTgt spid="168"/>
                                        </p:tgtEl>
                                      </p:cBhvr>
                                    </p:animEffect>
                                  </p:childTnLst>
                                </p:cTn>
                              </p:par>
                              <p:par>
                                <p:cTn id="45" presetID="10" presetClass="entr" presetSubtype="0"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fade">
                                      <p:cBhvr>
                                        <p:cTn id="52" dur="500"/>
                                        <p:tgtEl>
                                          <p:spTgt spid="167"/>
                                        </p:tgtEl>
                                      </p:cBhvr>
                                    </p:animEffect>
                                  </p:childTnLst>
                                </p:cTn>
                              </p:par>
                              <p:par>
                                <p:cTn id="53" presetID="10" presetClass="entr" presetSubtype="0" fill="hold" nodeType="with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fade">
                                      <p:cBhvr>
                                        <p:cTn id="55" dur="500"/>
                                        <p:tgtEl>
                                          <p:spTgt spid="17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par>
                                <p:cTn id="61" presetID="10"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nodeType="with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par>
                                <p:cTn id="67" presetID="10" presetClass="entr" presetSubtype="0" fill="hold" nodeType="withEffect">
                                  <p:stCondLst>
                                    <p:cond delay="0"/>
                                  </p:stCondLst>
                                  <p:childTnLst>
                                    <p:set>
                                      <p:cBhvr>
                                        <p:cTn id="68" dur="1" fill="hold">
                                          <p:stCondLst>
                                            <p:cond delay="0"/>
                                          </p:stCondLst>
                                        </p:cTn>
                                        <p:tgtEl>
                                          <p:spTgt spid="172"/>
                                        </p:tgtEl>
                                        <p:attrNameLst>
                                          <p:attrName>style.visibility</p:attrName>
                                        </p:attrNameLst>
                                      </p:cBhvr>
                                      <p:to>
                                        <p:strVal val="visible"/>
                                      </p:to>
                                    </p:set>
                                    <p:animEffect transition="in" filter="fade">
                                      <p:cBhvr>
                                        <p:cTn id="69"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dirty="0" smtClean="0"/>
              <a:t>Exercise: Exploring the Initial Scope</a:t>
            </a:r>
          </a:p>
        </p:txBody>
      </p:sp>
      <p:sp>
        <p:nvSpPr>
          <p:cNvPr id="3" name="Content Placeholder 2"/>
          <p:cNvSpPr>
            <a:spLocks noGrp="1"/>
          </p:cNvSpPr>
          <p:nvPr>
            <p:ph idx="1"/>
          </p:nvPr>
        </p:nvSpPr>
        <p:spPr>
          <a:xfrm>
            <a:off x="457200" y="838200"/>
            <a:ext cx="8229600" cy="4525963"/>
          </a:xfrm>
        </p:spPr>
        <p:txBody>
          <a:bodyPr/>
          <a:lstStyle/>
          <a:p>
            <a:pPr>
              <a:defRPr/>
            </a:pPr>
            <a:r>
              <a:rPr lang="en-CA" dirty="0" smtClean="0"/>
              <a:t>Get back into your smaller teams</a:t>
            </a:r>
          </a:p>
          <a:p>
            <a:pPr marL="342900" lvl="1" indent="-342900">
              <a:buFontTx/>
              <a:buChar char="•"/>
              <a:defRPr/>
            </a:pPr>
            <a:r>
              <a:rPr lang="en-CA" sz="2000" dirty="0" smtClean="0"/>
              <a:t>Goal:</a:t>
            </a:r>
          </a:p>
          <a:p>
            <a:pPr marL="685800" lvl="2" indent="-285750">
              <a:buFont typeface="Wingdings" pitchFamily="2" charset="2"/>
              <a:buChar char="§"/>
              <a:defRPr/>
            </a:pPr>
            <a:r>
              <a:rPr lang="en-CA" dirty="0" smtClean="0"/>
              <a:t>In 10 min create a project profile focused on exploring the initial scope</a:t>
            </a:r>
            <a:endParaRPr lang="en-CA" sz="1600" dirty="0" smtClean="0"/>
          </a:p>
          <a:p>
            <a:pPr>
              <a:defRPr/>
            </a:pPr>
            <a:r>
              <a:rPr lang="en-CA" dirty="0" smtClean="0"/>
              <a:t>Instructions:</a:t>
            </a:r>
          </a:p>
          <a:p>
            <a:pPr lvl="1">
              <a:buFont typeface="Wingdings" pitchFamily="2" charset="2"/>
              <a:buChar char="§"/>
              <a:defRPr/>
            </a:pPr>
            <a:r>
              <a:rPr lang="en-CA" dirty="0" smtClean="0"/>
              <a:t>Identify the team member(s) who have been involved with an agile team where some initial requirements elicitation occurred.  If there are several, quickly discuss each project and choose the one most interesting to you</a:t>
            </a:r>
          </a:p>
          <a:p>
            <a:pPr lvl="1">
              <a:buFont typeface="Wingdings" pitchFamily="2" charset="2"/>
              <a:buChar char="§"/>
              <a:defRPr/>
            </a:pPr>
            <a:r>
              <a:rPr lang="en-CA" dirty="0" smtClean="0"/>
              <a:t>Describe how the team approached initial requirements elicitation – How much effort was it?  What artifacts were created?  Who was involved?  How was the output used by the team? How were the requirements validated?</a:t>
            </a:r>
          </a:p>
          <a:p>
            <a:pPr lvl="1">
              <a:buFont typeface="Wingdings" pitchFamily="2" charset="2"/>
              <a:buChar char="§"/>
              <a:defRPr/>
            </a:pPr>
            <a:r>
              <a:rPr lang="en-CA" dirty="0" smtClean="0"/>
              <a:t>Describe the project, considering the complexity factors described previously</a:t>
            </a:r>
          </a:p>
          <a:p>
            <a:pPr lvl="1">
              <a:buFont typeface="Wingdings" pitchFamily="2" charset="2"/>
              <a:buChar char="§"/>
              <a:defRPr/>
            </a:pPr>
            <a:r>
              <a:rPr lang="en-CA" dirty="0" smtClean="0"/>
              <a:t>What are the advantages and disadvantages of what the team did?  Think short term and long term.</a:t>
            </a:r>
          </a:p>
          <a:p>
            <a:pPr>
              <a:defRPr/>
            </a:pPr>
            <a:r>
              <a:rPr lang="en-CA" dirty="0"/>
              <a:t>A spokesperson will share a few key learnings with the larger group</a:t>
            </a:r>
          </a:p>
          <a:p>
            <a:pPr>
              <a:defRPr/>
            </a:pPr>
            <a:endParaRPr lang="en-CA" dirty="0"/>
          </a:p>
        </p:txBody>
      </p:sp>
      <p:sp>
        <p:nvSpPr>
          <p:cNvPr id="3379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33797"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C70F30-AEFE-4AE7-8ADE-22846F524CA1}" type="slidenum">
              <a:rPr lang="en-US" smtClean="0"/>
              <a:pPr eaLnBrk="1" hangingPunct="1"/>
              <a:t>41</a:t>
            </a:fld>
            <a:endParaRPr lang="en-US" dirty="0" smtClean="0"/>
          </a:p>
        </p:txBody>
      </p:sp>
    </p:spTree>
    <p:extLst>
      <p:ext uri="{BB962C8B-B14F-4D97-AF65-F5344CB8AC3E}">
        <p14:creationId xmlns:p14="http://schemas.microsoft.com/office/powerpoint/2010/main" val="4053116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smtClean="0"/>
              <a:t>Agile Experiences with Team Size</a:t>
            </a:r>
          </a:p>
        </p:txBody>
      </p:sp>
      <p:graphicFrame>
        <p:nvGraphicFramePr>
          <p:cNvPr id="8195" name="Content Placeholder 4"/>
          <p:cNvGraphicFramePr>
            <a:graphicFrameLocks noGrp="1"/>
          </p:cNvGraphicFramePr>
          <p:nvPr>
            <p:ph idx="1"/>
          </p:nvPr>
        </p:nvGraphicFramePr>
        <p:xfrm>
          <a:off x="344488" y="1362075"/>
          <a:ext cx="8331200" cy="4627563"/>
        </p:xfrm>
        <a:graphic>
          <a:graphicData uri="http://schemas.openxmlformats.org/presentationml/2006/ole">
            <mc:AlternateContent xmlns:mc="http://schemas.openxmlformats.org/markup-compatibility/2006">
              <mc:Choice xmlns:v="urn:schemas-microsoft-com:vml" Requires="v">
                <p:oleObj spid="_x0000_s1055" r:id="rId4" imgW="8327858" imgH="4633362" progId="Excel.Chart.8">
                  <p:embed/>
                </p:oleObj>
              </mc:Choice>
              <mc:Fallback>
                <p:oleObj r:id="rId4" imgW="8327858" imgH="463336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362075"/>
                        <a:ext cx="8331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dirty="0"/>
          </a:p>
        </p:txBody>
      </p:sp>
      <p:sp>
        <p:nvSpPr>
          <p:cNvPr id="8197" name="TextBox 5"/>
          <p:cNvSpPr txBox="1">
            <a:spLocks noChangeArrowheads="1"/>
          </p:cNvSpPr>
          <p:nvPr/>
        </p:nvSpPr>
        <p:spPr bwMode="auto">
          <a:xfrm>
            <a:off x="0" y="72390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a:t>On your </a:t>
            </a:r>
            <a:r>
              <a:rPr lang="en-CA" dirty="0" smtClean="0"/>
              <a:t>(un)successful agile </a:t>
            </a:r>
            <a:r>
              <a:rPr lang="en-CA" dirty="0"/>
              <a:t>projects, how many IT team members were there?</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42</a:t>
            </a:fld>
            <a:endParaRPr lang="en-US"/>
          </a:p>
        </p:txBody>
      </p:sp>
      <p:sp>
        <p:nvSpPr>
          <p:cNvPr id="3" name="Rectangle 2"/>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3511510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Large Teams</a:t>
            </a:r>
          </a:p>
        </p:txBody>
      </p:sp>
      <p:pic>
        <p:nvPicPr>
          <p:cNvPr id="34819" name="Content Placeholder 6" descr="Team Large.jpg"/>
          <p:cNvPicPr>
            <a:picLocks noGrp="1" noChangeAspect="1"/>
          </p:cNvPicPr>
          <p:nvPr>
            <p:ph idx="1"/>
          </p:nvPr>
        </p:nvPicPr>
        <p:blipFill>
          <a:blip r:embed="rId3">
            <a:extLst>
              <a:ext uri="{28A0092B-C50C-407E-A947-70E740481C1C}">
                <a14:useLocalDpi xmlns:a14="http://schemas.microsoft.com/office/drawing/2010/main" val="0"/>
              </a:ext>
            </a:extLst>
          </a:blip>
          <a:srcRect l="-35570" r="-35570"/>
          <a:stretch>
            <a:fillRect/>
          </a:stretch>
        </p:blipFill>
        <p:spPr>
          <a:xfrm>
            <a:off x="-1260475" y="1052513"/>
            <a:ext cx="8229600" cy="4929187"/>
          </a:xfrm>
        </p:spPr>
      </p:pic>
      <p:sp>
        <p:nvSpPr>
          <p:cNvPr id="3482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A35032-6EB5-40DD-9694-F4D1AE593E3A}" type="slidenum">
              <a:rPr lang="en-GB" smtClean="0"/>
              <a:pPr eaLnBrk="1" hangingPunct="1"/>
              <a:t>43</a:t>
            </a:fld>
            <a:endParaRPr lang="en-GB" smtClean="0"/>
          </a:p>
        </p:txBody>
      </p:sp>
      <p:sp>
        <p:nvSpPr>
          <p:cNvPr id="34821" name="Footer Placeholder 3"/>
          <p:cNvSpPr>
            <a:spLocks noGrp="1"/>
          </p:cNvSpPr>
          <p:nvPr>
            <p:ph type="ftr" sz="quarter" idx="11"/>
          </p:nvPr>
        </p:nvSpPr>
        <p:spPr>
          <a:xfrm>
            <a:off x="2627313" y="6356350"/>
            <a:ext cx="3960812"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 Scott Ambler + Associates</a:t>
            </a:r>
          </a:p>
        </p:txBody>
      </p:sp>
      <p:sp>
        <p:nvSpPr>
          <p:cNvPr id="3" name="Rectangle 2"/>
          <p:cNvSpPr/>
          <p:nvPr/>
        </p:nvSpPr>
        <p:spPr>
          <a:xfrm>
            <a:off x="5940425" y="1585913"/>
            <a:ext cx="2735263" cy="3694112"/>
          </a:xfrm>
          <a:prstGeom prst="rect">
            <a:avLst/>
          </a:prstGeom>
          <a:ln>
            <a:solidFill>
              <a:schemeClr val="accent1">
                <a:lumMod val="50000"/>
              </a:schemeClr>
            </a:solidFill>
          </a:ln>
        </p:spPr>
        <p:txBody>
          <a:bodyPr>
            <a:spAutoFit/>
          </a:bodyPr>
          <a:lstStyle/>
          <a:p>
            <a:pPr>
              <a:defRPr/>
            </a:pPr>
            <a:r>
              <a:rPr lang="en-US" dirty="0"/>
              <a:t>Organizational options:</a:t>
            </a:r>
          </a:p>
          <a:p>
            <a:pPr marL="285750" indent="-285750">
              <a:buFont typeface="Arial" pitchFamily="34" charset="0"/>
              <a:buChar char="•"/>
              <a:defRPr/>
            </a:pPr>
            <a:r>
              <a:rPr lang="en-US" dirty="0"/>
              <a:t>Feature teams: A </a:t>
            </a:r>
            <a:r>
              <a:rPr lang="en-US" dirty="0" err="1"/>
              <a:t>subteam</a:t>
            </a:r>
            <a:r>
              <a:rPr lang="en-US" dirty="0"/>
              <a:t> works on a feature from end to end.</a:t>
            </a:r>
          </a:p>
          <a:p>
            <a:pPr marL="285750" indent="-285750">
              <a:buFont typeface="Arial" pitchFamily="34" charset="0"/>
              <a:buChar char="•"/>
              <a:defRPr/>
            </a:pPr>
            <a:r>
              <a:rPr lang="en-US" dirty="0"/>
              <a:t>Component teams: A </a:t>
            </a:r>
            <a:r>
              <a:rPr lang="en-US" dirty="0" err="1"/>
              <a:t>subteam</a:t>
            </a:r>
            <a:r>
              <a:rPr lang="en-US" dirty="0"/>
              <a:t> does all the work for a specific component.</a:t>
            </a:r>
          </a:p>
          <a:p>
            <a:pPr marL="285750" indent="-285750">
              <a:buFont typeface="Arial" pitchFamily="34" charset="0"/>
              <a:buChar char="•"/>
              <a:defRPr/>
            </a:pPr>
            <a:r>
              <a:rPr lang="en-US" dirty="0"/>
              <a:t>Internal open source: A component is developed via open source techniques.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Large Team Organization</a:t>
            </a:r>
            <a:endParaRPr lang="en-CA" dirty="0"/>
          </a:p>
        </p:txBody>
      </p:sp>
      <p:sp>
        <p:nvSpPr>
          <p:cNvPr id="3" name="Content Placeholder 2"/>
          <p:cNvSpPr>
            <a:spLocks noGrp="1"/>
          </p:cNvSpPr>
          <p:nvPr>
            <p:ph idx="1"/>
          </p:nvPr>
        </p:nvSpPr>
        <p:spPr/>
        <p:txBody>
          <a:bodyPr/>
          <a:lstStyle/>
          <a:p>
            <a:r>
              <a:rPr lang="en-CA" dirty="0"/>
              <a:t>Get back into your smaller teams </a:t>
            </a:r>
            <a:endParaRPr lang="en-CA" dirty="0" smtClean="0"/>
          </a:p>
          <a:p>
            <a:endParaRPr lang="en-CA" dirty="0" smtClean="0"/>
          </a:p>
          <a:p>
            <a:r>
              <a:rPr lang="en-CA" dirty="0" smtClean="0"/>
              <a:t>Instructions</a:t>
            </a:r>
            <a:r>
              <a:rPr lang="en-CA" dirty="0" smtClean="0"/>
              <a:t>:</a:t>
            </a:r>
          </a:p>
          <a:p>
            <a:pPr lvl="1"/>
            <a:r>
              <a:rPr lang="en-CA" dirty="0" smtClean="0"/>
              <a:t>Take 10 minutes to discuss the feature team, component team, and internal open source organizational strategies </a:t>
            </a:r>
            <a:endParaRPr lang="en-CA" dirty="0"/>
          </a:p>
          <a:p>
            <a:pPr lvl="1"/>
            <a:r>
              <a:rPr lang="en-CA" dirty="0" smtClean="0"/>
              <a:t>What are the advantages and disadvantages of each?</a:t>
            </a:r>
          </a:p>
          <a:p>
            <a:pPr lvl="1"/>
            <a:r>
              <a:rPr lang="en-CA" dirty="0" smtClean="0"/>
              <a:t>What do you need to do to make each strategy work?  During Inception, Construction, and Transition?</a:t>
            </a:r>
          </a:p>
          <a:p>
            <a:pPr lvl="1"/>
            <a:r>
              <a:rPr lang="en-CA" dirty="0" smtClean="0"/>
              <a:t>How would each strategy affect the goals of </a:t>
            </a:r>
            <a:r>
              <a:rPr lang="en-CA" i="1" dirty="0" smtClean="0"/>
              <a:t>Identify an Initial Technical Strategy </a:t>
            </a:r>
            <a:r>
              <a:rPr lang="en-CA" dirty="0" smtClean="0"/>
              <a:t>and </a:t>
            </a:r>
            <a:r>
              <a:rPr lang="en-CA" i="1" dirty="0" smtClean="0"/>
              <a:t>Produce a Potentially Consumable Solution</a:t>
            </a:r>
          </a:p>
          <a:p>
            <a:pPr>
              <a:defRPr/>
            </a:pPr>
            <a:endParaRPr lang="en-CA" dirty="0" smtClean="0"/>
          </a:p>
          <a:p>
            <a:pPr>
              <a:defRPr/>
            </a:pPr>
            <a:r>
              <a:rPr lang="en-CA" dirty="0"/>
              <a:t>A spokesperson will share a few key learnings with the larger group</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44</a:t>
            </a:fld>
            <a:endParaRPr lang="en-US"/>
          </a:p>
        </p:txBody>
      </p:sp>
    </p:spTree>
    <p:extLst>
      <p:ext uri="{BB962C8B-B14F-4D97-AF65-F5344CB8AC3E}">
        <p14:creationId xmlns:p14="http://schemas.microsoft.com/office/powerpoint/2010/main" val="551893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27088" y="0"/>
            <a:ext cx="7631112" cy="561975"/>
          </a:xfrm>
        </p:spPr>
        <p:txBody>
          <a:bodyPr/>
          <a:lstStyle/>
          <a:p>
            <a:pPr eaLnBrk="1" hangingPunct="1"/>
            <a:r>
              <a:rPr lang="en-CA" dirty="0" smtClean="0"/>
              <a:t>Agile Experiences with Geographic Distribution</a:t>
            </a:r>
          </a:p>
        </p:txBody>
      </p:sp>
      <p:graphicFrame>
        <p:nvGraphicFramePr>
          <p:cNvPr id="7171" name="Content Placeholder 4"/>
          <p:cNvGraphicFramePr>
            <a:graphicFrameLocks noGrp="1"/>
          </p:cNvGraphicFramePr>
          <p:nvPr>
            <p:ph idx="1"/>
          </p:nvPr>
        </p:nvGraphicFramePr>
        <p:xfrm>
          <a:off x="344488" y="1362075"/>
          <a:ext cx="8331200" cy="4627563"/>
        </p:xfrm>
        <a:graphic>
          <a:graphicData uri="http://schemas.openxmlformats.org/presentationml/2006/ole">
            <mc:AlternateContent xmlns:mc="http://schemas.openxmlformats.org/markup-compatibility/2006">
              <mc:Choice xmlns:v="urn:schemas-microsoft-com:vml" Requires="v">
                <p:oleObj spid="_x0000_s2081" r:id="rId4" imgW="8327858" imgH="4633362" progId="Excel.Chart.8">
                  <p:embed/>
                </p:oleObj>
              </mc:Choice>
              <mc:Fallback>
                <p:oleObj r:id="rId4" imgW="8327858" imgH="463336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362075"/>
                        <a:ext cx="8331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72"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endParaRPr lang="en-US"/>
          </a:p>
        </p:txBody>
      </p:sp>
      <p:sp>
        <p:nvSpPr>
          <p:cNvPr id="7173" name="TextBox 5"/>
          <p:cNvSpPr txBox="1">
            <a:spLocks noChangeArrowheads="1"/>
          </p:cNvSpPr>
          <p:nvPr/>
        </p:nvSpPr>
        <p:spPr bwMode="auto">
          <a:xfrm>
            <a:off x="755650" y="723900"/>
            <a:ext cx="8084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dirty="0"/>
              <a:t>On your </a:t>
            </a:r>
            <a:r>
              <a:rPr lang="en-CA" dirty="0" smtClean="0"/>
              <a:t>(un)successful </a:t>
            </a:r>
            <a:r>
              <a:rPr lang="en-CA" dirty="0"/>
              <a:t>agile projects, how distributed were team members?</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45</a:t>
            </a:fld>
            <a:endParaRPr lang="en-US"/>
          </a:p>
        </p:txBody>
      </p:sp>
      <p:sp>
        <p:nvSpPr>
          <p:cNvPr id="8" name="Rectangle 7"/>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1131248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Geographically Distributed/Dispersed Teams</a:t>
            </a:r>
          </a:p>
        </p:txBody>
      </p:sp>
      <p:pic>
        <p:nvPicPr>
          <p:cNvPr id="36867" name="Content Placeholder 6" descr="Team distribution.jpg"/>
          <p:cNvPicPr>
            <a:picLocks noGrp="1" noChangeAspect="1"/>
          </p:cNvPicPr>
          <p:nvPr>
            <p:ph idx="1"/>
          </p:nvPr>
        </p:nvPicPr>
        <p:blipFill>
          <a:blip r:embed="rId2">
            <a:extLst>
              <a:ext uri="{28A0092B-C50C-407E-A947-70E740481C1C}">
                <a14:useLocalDpi xmlns:a14="http://schemas.microsoft.com/office/drawing/2010/main" val="0"/>
              </a:ext>
            </a:extLst>
          </a:blip>
          <a:srcRect l="-8188" r="-8188"/>
          <a:stretch>
            <a:fillRect/>
          </a:stretch>
        </p:blipFill>
        <p:spPr/>
      </p:pic>
      <p:sp>
        <p:nvSpPr>
          <p:cNvPr id="3686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961A9-5175-4FD0-992B-E67D42814A0E}" type="slidenum">
              <a:rPr lang="en-GB" smtClean="0"/>
              <a:pPr eaLnBrk="1" hangingPunct="1"/>
              <a:t>46</a:t>
            </a:fld>
            <a:endParaRPr lang="en-GB" smtClean="0"/>
          </a:p>
        </p:txBody>
      </p:sp>
      <p:sp>
        <p:nvSpPr>
          <p:cNvPr id="36869" name="Footer Placeholder 3"/>
          <p:cNvSpPr>
            <a:spLocks noGrp="1"/>
          </p:cNvSpPr>
          <p:nvPr>
            <p:ph type="ftr" sz="quarter" idx="11"/>
          </p:nvPr>
        </p:nvSpPr>
        <p:spPr>
          <a:xfrm>
            <a:off x="2627313" y="6356350"/>
            <a:ext cx="3960812"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 Scott Ambler + Associates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Geographically Distributed Teams</a:t>
            </a:r>
            <a:endParaRPr lang="en-CA" dirty="0"/>
          </a:p>
        </p:txBody>
      </p:sp>
      <p:sp>
        <p:nvSpPr>
          <p:cNvPr id="3" name="Content Placeholder 2"/>
          <p:cNvSpPr>
            <a:spLocks noGrp="1"/>
          </p:cNvSpPr>
          <p:nvPr>
            <p:ph idx="1"/>
          </p:nvPr>
        </p:nvSpPr>
        <p:spPr/>
        <p:txBody>
          <a:bodyPr/>
          <a:lstStyle/>
          <a:p>
            <a:r>
              <a:rPr lang="en-CA" dirty="0"/>
              <a:t>Get back into your smaller teams </a:t>
            </a:r>
          </a:p>
          <a:p>
            <a:endParaRPr lang="en-CA" dirty="0" smtClean="0"/>
          </a:p>
          <a:p>
            <a:r>
              <a:rPr lang="en-CA" dirty="0" smtClean="0"/>
              <a:t>Instructions</a:t>
            </a:r>
            <a:r>
              <a:rPr lang="en-CA" dirty="0"/>
              <a:t>:</a:t>
            </a:r>
          </a:p>
          <a:p>
            <a:pPr lvl="1"/>
            <a:r>
              <a:rPr lang="en-CA" dirty="0"/>
              <a:t>Take 10 minutes to discuss the </a:t>
            </a:r>
            <a:r>
              <a:rPr lang="en-CA" dirty="0" smtClean="0"/>
              <a:t>implications of the team distribution strategies </a:t>
            </a:r>
            <a:endParaRPr lang="en-CA" dirty="0"/>
          </a:p>
          <a:p>
            <a:pPr lvl="1"/>
            <a:r>
              <a:rPr lang="en-CA" dirty="0"/>
              <a:t>What are the advantages and disadvantages of each?</a:t>
            </a:r>
          </a:p>
          <a:p>
            <a:pPr lvl="1"/>
            <a:r>
              <a:rPr lang="en-CA" dirty="0"/>
              <a:t>What do you need to do to make each strategy work?  During Inception, Construction, and Transition?</a:t>
            </a:r>
          </a:p>
          <a:p>
            <a:pPr lvl="1"/>
            <a:r>
              <a:rPr lang="en-CA" dirty="0"/>
              <a:t>How would each strategy affect the goals of </a:t>
            </a:r>
            <a:r>
              <a:rPr lang="en-CA" i="1" dirty="0"/>
              <a:t>Identify an Initial Technical Strategy </a:t>
            </a:r>
            <a:r>
              <a:rPr lang="en-CA" dirty="0"/>
              <a:t>and </a:t>
            </a:r>
            <a:r>
              <a:rPr lang="en-CA" i="1" dirty="0"/>
              <a:t>Produce a Potentially Consumable Solution</a:t>
            </a:r>
          </a:p>
          <a:p>
            <a:pPr>
              <a:defRPr/>
            </a:pPr>
            <a:endParaRPr lang="en-CA" dirty="0" smtClean="0"/>
          </a:p>
          <a:p>
            <a:pPr>
              <a:defRPr/>
            </a:pPr>
            <a:r>
              <a:rPr lang="en-CA" dirty="0"/>
              <a:t>A spokesperson will share a few key learnings with the larger group</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47</a:t>
            </a:fld>
            <a:endParaRPr lang="en-US"/>
          </a:p>
        </p:txBody>
      </p:sp>
    </p:spTree>
    <p:extLst>
      <p:ext uri="{BB962C8B-B14F-4D97-AF65-F5344CB8AC3E}">
        <p14:creationId xmlns:p14="http://schemas.microsoft.com/office/powerpoint/2010/main" val="254498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smtClean="0"/>
              <a:t>Agile Experiences with Compliance</a:t>
            </a:r>
          </a:p>
        </p:txBody>
      </p:sp>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9221" name="TextBox 5"/>
          <p:cNvSpPr txBox="1">
            <a:spLocks noChangeArrowheads="1"/>
          </p:cNvSpPr>
          <p:nvPr/>
        </p:nvSpPr>
        <p:spPr bwMode="auto">
          <a:xfrm>
            <a:off x="755650" y="723900"/>
            <a:ext cx="6981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dirty="0"/>
              <a:t>On your </a:t>
            </a:r>
            <a:r>
              <a:rPr lang="en-CA" dirty="0" smtClean="0"/>
              <a:t>(un)successful agile </a:t>
            </a:r>
            <a:r>
              <a:rPr lang="en-CA" dirty="0"/>
              <a:t>projects, was compliance applicable?</a:t>
            </a:r>
          </a:p>
        </p:txBody>
      </p:sp>
      <p:sp>
        <p:nvSpPr>
          <p:cNvPr id="9222" name="Rectangle 2"/>
          <p:cNvSpPr>
            <a:spLocks noChangeArrowheads="1"/>
          </p:cNvSpPr>
          <p:nvPr/>
        </p:nvSpPr>
        <p:spPr bwMode="auto">
          <a:xfrm>
            <a:off x="107950" y="5847090"/>
            <a:ext cx="396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dirty="0"/>
              <a:t>Note: Self imposed =  CMMI, ISO,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6537423"/>
              </p:ext>
            </p:extLst>
          </p:nvPr>
        </p:nvGraphicFramePr>
        <p:xfrm>
          <a:off x="467544" y="1196752"/>
          <a:ext cx="8134016" cy="4525962"/>
        </p:xfrm>
        <a:graphic>
          <a:graphicData uri="http://schemas.openxmlformats.org/presentationml/2006/ole">
            <mc:AlternateContent xmlns:mc="http://schemas.openxmlformats.org/markup-compatibility/2006">
              <mc:Choice xmlns:v="urn:schemas-microsoft-com:vml" Requires="v">
                <p:oleObj spid="_x0000_s3104" r:id="rId4" imgW="8327858" imgH="4633362" progId="Excel.Chart.8">
                  <p:embed/>
                </p:oleObj>
              </mc:Choice>
              <mc:Fallback>
                <p:oleObj r:id="rId4" imgW="8327858" imgH="463336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6752"/>
                        <a:ext cx="813401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48</a:t>
            </a:fld>
            <a:endParaRPr lang="en-US"/>
          </a:p>
        </p:txBody>
      </p:sp>
      <p:sp>
        <p:nvSpPr>
          <p:cNvPr id="9" name="Rectangle 8"/>
          <p:cNvSpPr/>
          <p:nvPr/>
        </p:nvSpPr>
        <p:spPr>
          <a:xfrm>
            <a:off x="6181865" y="5939493"/>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1486776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Agile Experiences with </a:t>
            </a:r>
            <a:r>
              <a:rPr lang="en-CA" dirty="0"/>
              <a:t>Domain Complexity</a:t>
            </a:r>
            <a:endParaRPr lang="en-CA" dirty="0" smtClean="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3363413655"/>
              </p:ext>
            </p:extLst>
          </p:nvPr>
        </p:nvGraphicFramePr>
        <p:xfrm>
          <a:off x="381000" y="164723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8" name="TextBox 5"/>
          <p:cNvSpPr txBox="1">
            <a:spLocks noChangeArrowheads="1"/>
          </p:cNvSpPr>
          <p:nvPr/>
        </p:nvSpPr>
        <p:spPr bwMode="auto">
          <a:xfrm>
            <a:off x="755650" y="723900"/>
            <a:ext cx="77047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smtClean="0"/>
              <a:t>Question: </a:t>
            </a:r>
            <a:r>
              <a:rPr lang="en-CA" dirty="0"/>
              <a:t>From the point of view of the problem/business domain, at what level(s) of complexity has the organization </a:t>
            </a:r>
            <a:r>
              <a:rPr lang="en-CA" dirty="0" smtClean="0"/>
              <a:t>(un)successfully </a:t>
            </a:r>
            <a:r>
              <a:rPr lang="en-CA" dirty="0"/>
              <a:t>applied agile techniques? (Please check all that apply)</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49</a:t>
            </a:fld>
            <a:endParaRPr lang="en-US"/>
          </a:p>
        </p:txBody>
      </p:sp>
      <p:sp>
        <p:nvSpPr>
          <p:cNvPr id="7" name="Rectangle 6"/>
          <p:cNvSpPr/>
          <p:nvPr/>
        </p:nvSpPr>
        <p:spPr>
          <a:xfrm>
            <a:off x="5526872" y="60198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1704711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What Are You Doing on Agile Projects?</a:t>
            </a:r>
            <a:endParaRPr lang="en-CA" dirty="0"/>
          </a:p>
        </p:txBody>
      </p:sp>
      <p:sp>
        <p:nvSpPr>
          <p:cNvPr id="3" name="Content Placeholder 2"/>
          <p:cNvSpPr>
            <a:spLocks noGrp="1"/>
          </p:cNvSpPr>
          <p:nvPr>
            <p:ph idx="1"/>
          </p:nvPr>
        </p:nvSpPr>
        <p:spPr>
          <a:xfrm>
            <a:off x="457200" y="990600"/>
            <a:ext cx="8229600" cy="4525963"/>
          </a:xfrm>
        </p:spPr>
        <p:txBody>
          <a:bodyPr/>
          <a:lstStyle/>
          <a:p>
            <a:r>
              <a:rPr lang="en-CA" dirty="0" smtClean="0"/>
              <a:t>Organize into teams of 5-8 people</a:t>
            </a:r>
          </a:p>
          <a:p>
            <a:r>
              <a:rPr lang="en-CA" dirty="0" smtClean="0"/>
              <a:t>Take a few minutes to introduce yourselves to one another</a:t>
            </a:r>
          </a:p>
          <a:p>
            <a:r>
              <a:rPr lang="en-CA" dirty="0" smtClean="0"/>
              <a:t>For 10 minutes, discuss within the team:</a:t>
            </a:r>
          </a:p>
          <a:p>
            <a:pPr lvl="1"/>
            <a:r>
              <a:rPr lang="en-CA" dirty="0" smtClean="0"/>
              <a:t>What agile projects have you been on?</a:t>
            </a:r>
          </a:p>
          <a:p>
            <a:pPr lvl="1"/>
            <a:r>
              <a:rPr lang="en-CA" dirty="0" smtClean="0"/>
              <a:t>What was different compared with non-agile ones?</a:t>
            </a:r>
          </a:p>
          <a:p>
            <a:pPr lvl="1"/>
            <a:r>
              <a:rPr lang="en-CA" dirty="0" smtClean="0"/>
              <a:t>What was the same?</a:t>
            </a:r>
          </a:p>
          <a:p>
            <a:pPr lvl="1"/>
            <a:r>
              <a:rPr lang="en-CA" dirty="0" smtClean="0"/>
              <a:t>What types of activities you do to initiate the project and how long did it take? (e.g. Did you do any initial modeling or planning?  Did you need to get provide estimates go get funding? Other activities?)</a:t>
            </a:r>
          </a:p>
          <a:p>
            <a:pPr lvl="1"/>
            <a:r>
              <a:rPr lang="en-CA" dirty="0" smtClean="0"/>
              <a:t>What activities did you do during construction?  (e.g. How did you approach documentation?  Planning?  Testing?)</a:t>
            </a:r>
          </a:p>
          <a:p>
            <a:pPr lvl="1"/>
            <a:r>
              <a:rPr lang="en-CA" dirty="0" smtClean="0"/>
              <a:t>What did you need to do to deploy/release your solution into production?  How long did it take?</a:t>
            </a:r>
          </a:p>
          <a:p>
            <a:r>
              <a:rPr lang="en-CA" dirty="0" smtClean="0"/>
              <a:t>Someone needs to be a spokesperson for your team</a:t>
            </a:r>
          </a:p>
          <a:p>
            <a:pPr>
              <a:defRPr/>
            </a:pPr>
            <a:r>
              <a:rPr lang="en-CA" dirty="0"/>
              <a:t>A spokesperson will share a few key learnings with the larger group</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5</a:t>
            </a:fld>
            <a:endParaRPr lang="en-US"/>
          </a:p>
        </p:txBody>
      </p:sp>
    </p:spTree>
    <p:extLst>
      <p:ext uri="{BB962C8B-B14F-4D97-AF65-F5344CB8AC3E}">
        <p14:creationId xmlns:p14="http://schemas.microsoft.com/office/powerpoint/2010/main" val="2257406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Agile Experiences with Technical Complexity</a:t>
            </a: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1193497050"/>
              </p:ext>
            </p:extLst>
          </p:nvPr>
        </p:nvGraphicFramePr>
        <p:xfrm>
          <a:off x="381000" y="137023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8" name="TextBox 5"/>
          <p:cNvSpPr txBox="1">
            <a:spLocks noChangeArrowheads="1"/>
          </p:cNvSpPr>
          <p:nvPr/>
        </p:nvSpPr>
        <p:spPr bwMode="auto">
          <a:xfrm>
            <a:off x="755650" y="723900"/>
            <a:ext cx="7704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smtClean="0"/>
              <a:t>Question: </a:t>
            </a:r>
            <a:r>
              <a:rPr lang="en-CA" dirty="0"/>
              <a:t>In which technical situations has the organization </a:t>
            </a:r>
            <a:r>
              <a:rPr lang="en-CA" dirty="0" smtClean="0"/>
              <a:t>(un)successfully </a:t>
            </a:r>
            <a:r>
              <a:rPr lang="en-CA" dirty="0"/>
              <a:t>applied agile approaches? (Please check all that apply)</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50</a:t>
            </a:fld>
            <a:endParaRPr lang="en-US"/>
          </a:p>
        </p:txBody>
      </p:sp>
      <p:sp>
        <p:nvSpPr>
          <p:cNvPr id="7" name="Rectangle 6"/>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3048368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Agile Experiences with Organizational Distribution</a:t>
            </a: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1062728562"/>
              </p:ext>
            </p:extLst>
          </p:nvPr>
        </p:nvGraphicFramePr>
        <p:xfrm>
          <a:off x="381000" y="137023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8" name="TextBox 5"/>
          <p:cNvSpPr txBox="1">
            <a:spLocks noChangeArrowheads="1"/>
          </p:cNvSpPr>
          <p:nvPr/>
        </p:nvSpPr>
        <p:spPr bwMode="auto">
          <a:xfrm>
            <a:off x="755650" y="723900"/>
            <a:ext cx="7704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smtClean="0"/>
              <a:t>Question: </a:t>
            </a:r>
            <a:r>
              <a:rPr lang="en-CA" dirty="0"/>
              <a:t>In which of the following situations has the organization </a:t>
            </a:r>
            <a:r>
              <a:rPr lang="en-CA" dirty="0" smtClean="0"/>
              <a:t>(un)successfully </a:t>
            </a:r>
            <a:r>
              <a:rPr lang="en-CA" dirty="0"/>
              <a:t>applied agile techniques? (Please check all that apply)</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51</a:t>
            </a:fld>
            <a:endParaRPr lang="en-US"/>
          </a:p>
        </p:txBody>
      </p:sp>
      <p:sp>
        <p:nvSpPr>
          <p:cNvPr id="7" name="Rectangle 6"/>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2730034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Agile Practices that Support Scaling</a:t>
            </a:r>
            <a:endParaRPr lang="en-CA" dirty="0"/>
          </a:p>
        </p:txBody>
      </p:sp>
      <p:sp>
        <p:nvSpPr>
          <p:cNvPr id="3" name="Content Placeholder 2"/>
          <p:cNvSpPr>
            <a:spLocks noGrp="1"/>
          </p:cNvSpPr>
          <p:nvPr>
            <p:ph idx="1"/>
          </p:nvPr>
        </p:nvSpPr>
        <p:spPr/>
        <p:txBody>
          <a:bodyPr/>
          <a:lstStyle/>
          <a:p>
            <a:r>
              <a:rPr lang="en-CA" dirty="0" smtClean="0"/>
              <a:t>Continuous Coordination</a:t>
            </a:r>
          </a:p>
          <a:p>
            <a:pPr lvl="1"/>
            <a:r>
              <a:rPr lang="en-CA" dirty="0" smtClean="0"/>
              <a:t>Coordination meetings – e.g. “Daily stand ups”</a:t>
            </a:r>
          </a:p>
          <a:p>
            <a:pPr lvl="1"/>
            <a:r>
              <a:rPr lang="en-CA" dirty="0" smtClean="0"/>
              <a:t>Development intelligence</a:t>
            </a:r>
          </a:p>
          <a:p>
            <a:pPr lvl="1"/>
            <a:r>
              <a:rPr lang="en-CA" dirty="0" smtClean="0"/>
              <a:t>Demos</a:t>
            </a:r>
          </a:p>
          <a:p>
            <a:r>
              <a:rPr lang="en-CA" dirty="0" smtClean="0"/>
              <a:t>Short iterations/sprints</a:t>
            </a:r>
          </a:p>
          <a:p>
            <a:r>
              <a:rPr lang="en-CA" dirty="0" smtClean="0"/>
              <a:t>Regularly producing a potentially consumable solution – e.g. Potentially shippable software in Scrum</a:t>
            </a:r>
          </a:p>
          <a:p>
            <a:r>
              <a:rPr lang="en-CA" dirty="0" smtClean="0"/>
              <a:t>Continuous integration</a:t>
            </a:r>
          </a:p>
          <a:p>
            <a:pPr lvl="1"/>
            <a:r>
              <a:rPr lang="en-CA" dirty="0" smtClean="0"/>
              <a:t>Better yet continuous deployment</a:t>
            </a:r>
          </a:p>
          <a:p>
            <a:r>
              <a:rPr lang="en-CA" dirty="0" smtClean="0"/>
              <a:t>Agile planning</a:t>
            </a:r>
          </a:p>
          <a:p>
            <a:pPr lvl="1"/>
            <a:r>
              <a:rPr lang="en-CA" dirty="0" smtClean="0"/>
              <a:t>Initial high-level release planning</a:t>
            </a:r>
          </a:p>
          <a:p>
            <a:pPr lvl="1"/>
            <a:r>
              <a:rPr lang="en-CA" dirty="0" smtClean="0"/>
              <a:t>Just in time (JIT) detailed planning – e.g. Iteration/sprint planning</a:t>
            </a:r>
          </a:p>
          <a:p>
            <a:pPr lvl="1"/>
            <a:r>
              <a:rPr lang="en-CA" dirty="0" smtClean="0"/>
              <a:t>Look-ahead planning</a:t>
            </a:r>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52</a:t>
            </a:fld>
            <a:endParaRPr lang="en-US"/>
          </a:p>
        </p:txBody>
      </p:sp>
    </p:spTree>
    <p:extLst>
      <p:ext uri="{BB962C8B-B14F-4D97-AF65-F5344CB8AC3E}">
        <p14:creationId xmlns:p14="http://schemas.microsoft.com/office/powerpoint/2010/main" val="3755009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“Additional” Practices for Scaling Agile</a:t>
            </a:r>
            <a:endParaRPr lang="en-CA" dirty="0"/>
          </a:p>
        </p:txBody>
      </p:sp>
      <p:sp>
        <p:nvSpPr>
          <p:cNvPr id="3" name="Content Placeholder 2"/>
          <p:cNvSpPr>
            <a:spLocks noGrp="1"/>
          </p:cNvSpPr>
          <p:nvPr>
            <p:ph idx="1"/>
          </p:nvPr>
        </p:nvSpPr>
        <p:spPr/>
        <p:txBody>
          <a:bodyPr/>
          <a:lstStyle/>
          <a:p>
            <a:r>
              <a:rPr lang="en-CA" dirty="0" smtClean="0"/>
              <a:t>Agile Modeling (and Documentation)</a:t>
            </a:r>
          </a:p>
          <a:p>
            <a:r>
              <a:rPr lang="en-CA" dirty="0" smtClean="0"/>
              <a:t>API First</a:t>
            </a:r>
          </a:p>
          <a:p>
            <a:r>
              <a:rPr lang="en-CA" dirty="0" smtClean="0"/>
              <a:t>Continuous Deployment</a:t>
            </a:r>
          </a:p>
          <a:p>
            <a:r>
              <a:rPr lang="en-CA" dirty="0" smtClean="0"/>
              <a:t>Parallel Independent Testing</a:t>
            </a:r>
          </a:p>
          <a:p>
            <a:r>
              <a:rPr lang="en-CA" dirty="0" smtClean="0"/>
              <a:t>Leadership Teams</a:t>
            </a:r>
          </a:p>
          <a:p>
            <a:r>
              <a:rPr lang="en-CA" dirty="0" smtClean="0"/>
              <a:t>Multiple Backlog Management</a:t>
            </a:r>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53</a:t>
            </a:fld>
            <a:endParaRPr lang="en-US"/>
          </a:p>
        </p:txBody>
      </p:sp>
    </p:spTree>
    <p:extLst>
      <p:ext uri="{BB962C8B-B14F-4D97-AF65-F5344CB8AC3E}">
        <p14:creationId xmlns:p14="http://schemas.microsoft.com/office/powerpoint/2010/main" val="3300373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26627"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6B94DF-49EB-47BF-96B4-EF6C45129583}" type="slidenum">
              <a:rPr lang="en-US" smtClean="0"/>
              <a:pPr eaLnBrk="1" hangingPunct="1"/>
              <a:t>54</a:t>
            </a:fld>
            <a:endParaRPr lang="en-US" smtClean="0"/>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826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1"/>
          <p:cNvSpPr>
            <a:spLocks noGrp="1"/>
          </p:cNvSpPr>
          <p:nvPr>
            <p:ph type="title"/>
          </p:nvPr>
        </p:nvSpPr>
        <p:spPr>
          <a:xfrm>
            <a:off x="457200" y="274638"/>
            <a:ext cx="8534400" cy="563562"/>
          </a:xfrm>
        </p:spPr>
        <p:txBody>
          <a:bodyPr/>
          <a:lstStyle/>
          <a:p>
            <a:r>
              <a:rPr lang="en-CA" smtClean="0"/>
              <a:t>Agile Modeling’s Best Practices</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0"/>
            <a:ext cx="16859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048000" y="2019300"/>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4953000" y="2857500"/>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010400" y="3619500"/>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048000" y="5486400"/>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37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smtClean="0"/>
              <a:t>Some Industry Stats</a:t>
            </a:r>
          </a:p>
        </p:txBody>
      </p:sp>
      <p:sp>
        <p:nvSpPr>
          <p:cNvPr id="24579" name="Content Placeholder 2"/>
          <p:cNvSpPr>
            <a:spLocks noGrp="1"/>
          </p:cNvSpPr>
          <p:nvPr>
            <p:ph idx="1"/>
          </p:nvPr>
        </p:nvSpPr>
        <p:spPr/>
        <p:txBody>
          <a:bodyPr/>
          <a:lstStyle/>
          <a:p>
            <a:r>
              <a:rPr lang="en-CA" smtClean="0"/>
              <a:t>2009 Agile Project Initiation Survey:</a:t>
            </a:r>
          </a:p>
          <a:p>
            <a:pPr lvl="1"/>
            <a:r>
              <a:rPr lang="en-CA" smtClean="0"/>
              <a:t>89% of agile teams do some sort of up-front requirements modeling</a:t>
            </a:r>
          </a:p>
          <a:p>
            <a:pPr lvl="1"/>
            <a:r>
              <a:rPr lang="en-CA" smtClean="0"/>
              <a:t>86% of agile teams do some sort of up-front architecture modeling</a:t>
            </a:r>
          </a:p>
          <a:p>
            <a:pPr lvl="1"/>
            <a:r>
              <a:rPr lang="en-CA" smtClean="0"/>
              <a:t>56% create a project vision/chart document</a:t>
            </a:r>
          </a:p>
          <a:p>
            <a:endParaRPr lang="en-CA" smtClean="0"/>
          </a:p>
          <a:p>
            <a:r>
              <a:rPr lang="en-CA" smtClean="0"/>
              <a:t>2008 Test-Driven Development Survey</a:t>
            </a:r>
          </a:p>
          <a:p>
            <a:pPr lvl="1"/>
            <a:r>
              <a:rPr lang="en-CA" smtClean="0"/>
              <a:t>When it came to requirements capture, 85% of respondents wrote some documentation, 53% did some modeling, and 45% wrote acceptance tests</a:t>
            </a:r>
          </a:p>
          <a:p>
            <a:pPr lvl="1"/>
            <a:r>
              <a:rPr lang="en-CA" smtClean="0"/>
              <a:t>When it came to design capture, 80% wrote documentation, 67% modeled, and 57% wrote developer tests</a:t>
            </a:r>
          </a:p>
          <a:p>
            <a:endParaRPr lang="en-CA" smtClean="0"/>
          </a:p>
          <a:p>
            <a:r>
              <a:rPr lang="en-CA" smtClean="0"/>
              <a:t>Survey details can be obtained free of charge at Ambysoft.com/surveys/</a:t>
            </a:r>
          </a:p>
        </p:txBody>
      </p:sp>
      <p:sp>
        <p:nvSpPr>
          <p:cNvPr id="2458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24581"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6B360E-43F1-49CF-8F8B-D1AF15DAF780}" type="slidenum">
              <a:rPr lang="en-US" smtClean="0"/>
              <a:pPr eaLnBrk="1" hangingPunct="1"/>
              <a:t>55</a:t>
            </a:fld>
            <a:endParaRPr lang="en-US" smtClean="0"/>
          </a:p>
        </p:txBody>
      </p:sp>
    </p:spTree>
    <p:extLst>
      <p:ext uri="{BB962C8B-B14F-4D97-AF65-F5344CB8AC3E}">
        <p14:creationId xmlns:p14="http://schemas.microsoft.com/office/powerpoint/2010/main" val="31342386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API First</a:t>
            </a:r>
            <a:endParaRPr lang="en-CA" dirty="0"/>
          </a:p>
        </p:txBody>
      </p:sp>
      <p:sp>
        <p:nvSpPr>
          <p:cNvPr id="3" name="Content Placeholder 2"/>
          <p:cNvSpPr>
            <a:spLocks noGrp="1"/>
          </p:cNvSpPr>
          <p:nvPr>
            <p:ph idx="1"/>
          </p:nvPr>
        </p:nvSpPr>
        <p:spPr>
          <a:xfrm>
            <a:off x="457200" y="838200"/>
            <a:ext cx="8229600" cy="4525963"/>
          </a:xfrm>
        </p:spPr>
        <p:txBody>
          <a:bodyPr/>
          <a:lstStyle/>
          <a:p>
            <a:r>
              <a:rPr lang="en-CA" dirty="0" smtClean="0"/>
              <a:t>When there are many people developing a shared set of components you should invest time at the beginning of the project to identify the components and define the interfaces to those components</a:t>
            </a:r>
          </a:p>
          <a:p>
            <a:pPr lvl="1"/>
            <a:r>
              <a:rPr lang="en-CA" dirty="0" smtClean="0"/>
              <a:t>“Component” is used to indicate any shared technical resource such as a set of web services, a shared data source, a programming library, a framework, and so on</a:t>
            </a:r>
          </a:p>
          <a:p>
            <a:pPr lvl="1"/>
            <a:r>
              <a:rPr lang="en-CA" dirty="0" smtClean="0"/>
              <a:t>Many teams will choose to write the interface stubs and tests at this time so that they have something to integrate</a:t>
            </a:r>
          </a:p>
          <a:p>
            <a:endParaRPr lang="en-CA" dirty="0" smtClean="0"/>
          </a:p>
          <a:p>
            <a:r>
              <a:rPr lang="en-CA" dirty="0" smtClean="0"/>
              <a:t>Effectively </a:t>
            </a:r>
            <a:r>
              <a:rPr lang="en-CA" dirty="0" smtClean="0"/>
              <a:t>a rigorous application of Agile Model’s </a:t>
            </a:r>
            <a:r>
              <a:rPr lang="en-CA" i="1" dirty="0" smtClean="0"/>
              <a:t>Architecture Envisioning </a:t>
            </a:r>
            <a:r>
              <a:rPr lang="en-CA" dirty="0" smtClean="0"/>
              <a:t>and </a:t>
            </a:r>
            <a:r>
              <a:rPr lang="en-CA" i="1" dirty="0" smtClean="0"/>
              <a:t>Just Barely Good Enough </a:t>
            </a:r>
            <a:r>
              <a:rPr lang="en-CA" dirty="0" smtClean="0"/>
              <a:t>practices</a:t>
            </a:r>
          </a:p>
          <a:p>
            <a:endParaRPr lang="en-CA" i="1" dirty="0" smtClean="0"/>
          </a:p>
          <a:p>
            <a:r>
              <a:rPr lang="en-CA" i="1" dirty="0" smtClean="0"/>
              <a:t>API </a:t>
            </a:r>
            <a:r>
              <a:rPr lang="en-CA" i="1" dirty="0" smtClean="0"/>
              <a:t>First </a:t>
            </a:r>
            <a:r>
              <a:rPr lang="en-CA" dirty="0" smtClean="0"/>
              <a:t>is a practice of The Eclipse Way</a:t>
            </a:r>
          </a:p>
          <a:p>
            <a:endParaRPr lang="en-CA" dirty="0" smtClean="0"/>
          </a:p>
          <a:p>
            <a:r>
              <a:rPr lang="en-CA" dirty="0" smtClean="0"/>
              <a:t>Also </a:t>
            </a:r>
            <a:r>
              <a:rPr lang="en-CA" dirty="0" smtClean="0"/>
              <a:t>known as </a:t>
            </a:r>
            <a:r>
              <a:rPr lang="en-CA" i="1" dirty="0" smtClean="0"/>
              <a:t>Contract Model</a:t>
            </a:r>
            <a:r>
              <a:rPr lang="en-CA" dirty="0" smtClean="0"/>
              <a:t> in Agile Modeling</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56</a:t>
            </a:fld>
            <a:endParaRPr lang="en-US"/>
          </a:p>
        </p:txBody>
      </p:sp>
    </p:spTree>
    <p:extLst>
      <p:ext uri="{BB962C8B-B14F-4D97-AF65-F5344CB8AC3E}">
        <p14:creationId xmlns:p14="http://schemas.microsoft.com/office/powerpoint/2010/main" val="2791214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Deployment (CD)</a:t>
            </a:r>
            <a:endParaRPr lang="en-US" dirty="0"/>
          </a:p>
        </p:txBody>
      </p:sp>
      <p:pic>
        <p:nvPicPr>
          <p:cNvPr id="7" name="Content Placeholder 6" descr="Continuous Deployment.jpg"/>
          <p:cNvPicPr>
            <a:picLocks noGrp="1" noChangeAspect="1"/>
          </p:cNvPicPr>
          <p:nvPr>
            <p:ph idx="1"/>
          </p:nvPr>
        </p:nvPicPr>
        <p:blipFill>
          <a:blip r:embed="rId2">
            <a:extLst>
              <a:ext uri="{28A0092B-C50C-407E-A947-70E740481C1C}">
                <a14:useLocalDpi xmlns:a14="http://schemas.microsoft.com/office/drawing/2010/main" val="0"/>
              </a:ext>
            </a:extLst>
          </a:blip>
          <a:srcRect t="-103" b="-103"/>
          <a:stretch>
            <a:fillRect/>
          </a:stretch>
        </p:blipFill>
        <p:spPr/>
      </p:pic>
      <p:sp>
        <p:nvSpPr>
          <p:cNvPr id="6" name="Slide Number Placeholder 5"/>
          <p:cNvSpPr>
            <a:spLocks noGrp="1"/>
          </p:cNvSpPr>
          <p:nvPr>
            <p:ph type="sldNum" sz="quarter" idx="12"/>
          </p:nvPr>
        </p:nvSpPr>
        <p:spPr/>
        <p:txBody>
          <a:bodyPr/>
          <a:lstStyle/>
          <a:p>
            <a:fld id="{BC0F6148-CE71-4E6B-855B-BAA23FA7D2CE}" type="slidenum">
              <a:rPr lang="en-GB" smtClean="0"/>
              <a:pPr/>
              <a:t>57</a:t>
            </a:fld>
            <a:endParaRPr lang="en-GB"/>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1764094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Independent Testing</a:t>
            </a:r>
            <a:endParaRPr lang="en-US" dirty="0"/>
          </a:p>
        </p:txBody>
      </p:sp>
      <p:pic>
        <p:nvPicPr>
          <p:cNvPr id="7" name="Content Placeholder 6" descr="Independent Testing.jpg"/>
          <p:cNvPicPr>
            <a:picLocks noGrp="1" noChangeAspect="1"/>
          </p:cNvPicPr>
          <p:nvPr>
            <p:ph idx="1"/>
          </p:nvPr>
        </p:nvPicPr>
        <p:blipFill>
          <a:blip r:embed="rId2">
            <a:extLst>
              <a:ext uri="{28A0092B-C50C-407E-A947-70E740481C1C}">
                <a14:useLocalDpi xmlns:a14="http://schemas.microsoft.com/office/drawing/2010/main" val="0"/>
              </a:ext>
            </a:extLst>
          </a:blip>
          <a:srcRect t="-8587" b="-8587"/>
          <a:stretch>
            <a:fillRect/>
          </a:stretch>
        </p:blipFill>
        <p:spPr>
          <a:xfrm>
            <a:off x="990600" y="1524000"/>
            <a:ext cx="7724630" cy="4248249"/>
          </a:xfrm>
        </p:spPr>
      </p:pic>
      <p:sp>
        <p:nvSpPr>
          <p:cNvPr id="6" name="Slide Number Placeholder 5"/>
          <p:cNvSpPr>
            <a:spLocks noGrp="1"/>
          </p:cNvSpPr>
          <p:nvPr>
            <p:ph type="sldNum" sz="quarter" idx="12"/>
          </p:nvPr>
        </p:nvSpPr>
        <p:spPr/>
        <p:txBody>
          <a:bodyPr/>
          <a:lstStyle/>
          <a:p>
            <a:fld id="{BC0F6148-CE71-4E6B-855B-BAA23FA7D2CE}" type="slidenum">
              <a:rPr lang="en-GB" smtClean="0"/>
              <a:pPr/>
              <a:t>58</a:t>
            </a:fld>
            <a:endParaRPr lang="en-GB"/>
          </a:p>
        </p:txBody>
      </p:sp>
      <p:sp>
        <p:nvSpPr>
          <p:cNvPr id="8" name="Footer Placeholder 3"/>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860499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Leadership Teams</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59</a:t>
            </a:fld>
            <a:endParaRPr lang="en-US"/>
          </a:p>
        </p:txBody>
      </p:sp>
      <p:sp>
        <p:nvSpPr>
          <p:cNvPr id="6" name="Content Placeholder 5"/>
          <p:cNvSpPr>
            <a:spLocks noGrp="1"/>
          </p:cNvSpPr>
          <p:nvPr>
            <p:ph idx="1"/>
          </p:nvPr>
        </p:nvSpPr>
        <p:spPr>
          <a:xfrm>
            <a:off x="400050" y="3505200"/>
            <a:ext cx="8229600" cy="2667000"/>
          </a:xfrm>
        </p:spPr>
        <p:txBody>
          <a:bodyPr/>
          <a:lstStyle/>
          <a:p>
            <a:r>
              <a:rPr lang="en-CA" sz="1800" dirty="0" smtClean="0"/>
              <a:t>For large teams there are several coordination </a:t>
            </a:r>
            <a:r>
              <a:rPr lang="en-CA" sz="1800" dirty="0" err="1" smtClean="0"/>
              <a:t>subteams</a:t>
            </a:r>
            <a:r>
              <a:rPr lang="en-CA" sz="1800" dirty="0" smtClean="0"/>
              <a:t>:</a:t>
            </a:r>
          </a:p>
          <a:p>
            <a:pPr lvl="1"/>
            <a:r>
              <a:rPr lang="en-CA" sz="1600" dirty="0" smtClean="0"/>
              <a:t>Architecture Owners – Responsible for technical coordination</a:t>
            </a:r>
          </a:p>
          <a:p>
            <a:pPr lvl="1"/>
            <a:r>
              <a:rPr lang="en-CA" sz="1600" dirty="0" smtClean="0"/>
              <a:t>Product Owners – Responsible for requirements coordination</a:t>
            </a:r>
          </a:p>
          <a:p>
            <a:pPr lvl="1"/>
            <a:r>
              <a:rPr lang="en-CA" sz="1600" dirty="0" smtClean="0"/>
              <a:t>Project Management – Responsible for team coordination and management</a:t>
            </a:r>
          </a:p>
          <a:p>
            <a:r>
              <a:rPr lang="en-CA" sz="1800" dirty="0" smtClean="0"/>
              <a:t>How it works:</a:t>
            </a:r>
          </a:p>
          <a:p>
            <a:pPr lvl="1"/>
            <a:r>
              <a:rPr lang="en-CA" sz="1600" dirty="0" smtClean="0"/>
              <a:t>Early in the project the respective visions are agreed to by key members of each coordination team (plus others)</a:t>
            </a:r>
          </a:p>
          <a:p>
            <a:pPr lvl="1"/>
            <a:r>
              <a:rPr lang="en-CA" sz="1600" dirty="0" smtClean="0"/>
              <a:t>Throughout the project these teams coordinate their respective issues on a regular basis with one another</a:t>
            </a:r>
            <a:endParaRPr lang="en-CA"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14400"/>
            <a:ext cx="4762500" cy="2276475"/>
          </a:xfrm>
          <a:prstGeom prst="rect">
            <a:avLst/>
          </a:prstGeom>
        </p:spPr>
      </p:pic>
    </p:spTree>
    <p:extLst>
      <p:ext uri="{BB962C8B-B14F-4D97-AF65-F5344CB8AC3E}">
        <p14:creationId xmlns:p14="http://schemas.microsoft.com/office/powerpoint/2010/main" val="37694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smtClean="0"/>
              <a:t>The Agile Manifesto</a:t>
            </a:r>
          </a:p>
        </p:txBody>
      </p:sp>
      <p:sp>
        <p:nvSpPr>
          <p:cNvPr id="18434" name="Content Placeholder 2"/>
          <p:cNvSpPr>
            <a:spLocks noGrp="1"/>
          </p:cNvSpPr>
          <p:nvPr>
            <p:ph idx="1"/>
          </p:nvPr>
        </p:nvSpPr>
        <p:spPr>
          <a:xfrm>
            <a:off x="467544" y="1052736"/>
            <a:ext cx="6912768" cy="4929411"/>
          </a:xfrm>
        </p:spPr>
        <p:txBody>
          <a:bodyPr/>
          <a:lstStyle/>
          <a:p>
            <a:pPr marL="0" indent="0">
              <a:buNone/>
            </a:pPr>
            <a:r>
              <a:rPr lang="en-US" sz="2000" dirty="0" smtClean="0"/>
              <a:t>We value:</a:t>
            </a:r>
          </a:p>
          <a:p>
            <a:pPr marL="0" indent="0" algn="ctr">
              <a:buNone/>
            </a:pPr>
            <a:r>
              <a:rPr lang="en-US" sz="2000" b="1" i="1" dirty="0" smtClean="0">
                <a:solidFill>
                  <a:srgbClr val="CC0000"/>
                </a:solidFill>
              </a:rPr>
              <a:t>Individuals and interactions</a:t>
            </a:r>
            <a:r>
              <a:rPr lang="en-US" sz="2000" dirty="0" smtClean="0"/>
              <a:t> over processes and tools</a:t>
            </a:r>
          </a:p>
          <a:p>
            <a:pPr marL="0" indent="0" algn="ctr">
              <a:buNone/>
            </a:pPr>
            <a:r>
              <a:rPr lang="en-US" sz="2000" b="1" i="1" dirty="0" smtClean="0">
                <a:solidFill>
                  <a:srgbClr val="CC0000"/>
                </a:solidFill>
              </a:rPr>
              <a:t>Working software</a:t>
            </a:r>
            <a:r>
              <a:rPr lang="en-US" sz="2000" b="1" i="1" dirty="0" smtClean="0"/>
              <a:t> </a:t>
            </a:r>
            <a:r>
              <a:rPr lang="en-US" sz="2000" dirty="0" smtClean="0"/>
              <a:t>over comprehensive documentation</a:t>
            </a:r>
          </a:p>
          <a:p>
            <a:pPr marL="0" indent="0" algn="ctr">
              <a:buNone/>
            </a:pPr>
            <a:r>
              <a:rPr lang="en-US" sz="2000" b="1" i="1" dirty="0" smtClean="0">
                <a:solidFill>
                  <a:srgbClr val="CC0000"/>
                </a:solidFill>
              </a:rPr>
              <a:t>Customer collaboration</a:t>
            </a:r>
            <a:r>
              <a:rPr lang="en-US" sz="2000" dirty="0" smtClean="0"/>
              <a:t> over contract negotiation</a:t>
            </a:r>
          </a:p>
          <a:p>
            <a:pPr marL="0" indent="0" algn="ctr">
              <a:buNone/>
            </a:pPr>
            <a:r>
              <a:rPr lang="en-US" sz="2000" b="1" i="1" dirty="0" smtClean="0">
                <a:solidFill>
                  <a:srgbClr val="CC0000"/>
                </a:solidFill>
              </a:rPr>
              <a:t>Responding to change</a:t>
            </a:r>
            <a:r>
              <a:rPr lang="en-US" sz="2000" dirty="0" smtClean="0"/>
              <a:t> over following a plan </a:t>
            </a:r>
            <a:br>
              <a:rPr lang="en-US" sz="2000" dirty="0" smtClean="0"/>
            </a:br>
            <a:endParaRPr lang="en-US" sz="2000" dirty="0" smtClean="0"/>
          </a:p>
          <a:p>
            <a:pPr marL="57150" indent="0" algn="ctr">
              <a:buNone/>
            </a:pPr>
            <a:r>
              <a:rPr lang="en-US" dirty="0" smtClean="0"/>
              <a:t>That is, while there is value in the items on </a:t>
            </a:r>
            <a:br>
              <a:rPr lang="en-US" dirty="0" smtClean="0"/>
            </a:br>
            <a:r>
              <a:rPr lang="en-US" dirty="0" smtClean="0"/>
              <a:t>the right, we value the items on the left more.</a:t>
            </a:r>
          </a:p>
          <a:p>
            <a:pPr marL="457200" lvl="1" indent="0">
              <a:buNone/>
            </a:pPr>
            <a:endParaRPr lang="en-US" dirty="0" smtClean="0"/>
          </a:p>
          <a:p>
            <a:pPr marL="457200" lvl="1" indent="0">
              <a:buNone/>
            </a:pPr>
            <a:endParaRPr lang="en-US" dirty="0"/>
          </a:p>
          <a:p>
            <a:pPr lvl="1">
              <a:buFontTx/>
              <a:buNone/>
            </a:pPr>
            <a:r>
              <a:rPr lang="en-US" dirty="0" smtClean="0"/>
              <a:t> </a:t>
            </a:r>
            <a:br>
              <a:rPr lang="en-US" dirty="0" smtClean="0"/>
            </a:br>
            <a:r>
              <a:rPr lang="en-US" dirty="0" smtClean="0"/>
              <a:t/>
            </a:r>
            <a:br>
              <a:rPr lang="en-US" dirty="0" smtClean="0"/>
            </a:br>
            <a:endParaRPr lang="en-CA" dirty="0" smtClean="0"/>
          </a:p>
        </p:txBody>
      </p:sp>
      <p:sp>
        <p:nvSpPr>
          <p:cNvPr id="2" name="Rectangle 1"/>
          <p:cNvSpPr/>
          <p:nvPr/>
        </p:nvSpPr>
        <p:spPr>
          <a:xfrm>
            <a:off x="5073015" y="5949280"/>
            <a:ext cx="4071564" cy="369332"/>
          </a:xfrm>
          <a:prstGeom prst="rect">
            <a:avLst/>
          </a:prstGeom>
        </p:spPr>
        <p:txBody>
          <a:bodyPr wrap="none">
            <a:spAutoFit/>
          </a:bodyPr>
          <a:lstStyle/>
          <a:p>
            <a:pPr lvl="1"/>
            <a:r>
              <a:rPr lang="en-US" dirty="0"/>
              <a:t>Source: </a:t>
            </a:r>
            <a:r>
              <a:rPr lang="en-US" dirty="0">
                <a:hlinkClick r:id="rId3"/>
              </a:rPr>
              <a:t>www.agilemanifesto.org</a:t>
            </a:r>
            <a:r>
              <a:rPr lang="en-US" dirty="0"/>
              <a:t> </a:t>
            </a:r>
          </a:p>
        </p:txBody>
      </p:sp>
      <p:sp>
        <p:nvSpPr>
          <p:cNvPr id="7" name="Footer Placeholder 4"/>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
        <p:nvSpPr>
          <p:cNvPr id="8" name="Slide Number Placeholder 5"/>
          <p:cNvSpPr>
            <a:spLocks noGrp="1"/>
          </p:cNvSpPr>
          <p:nvPr>
            <p:ph type="sldNum" sz="quarter" idx="12"/>
          </p:nvPr>
        </p:nvSpPr>
        <p:spPr>
          <a:xfrm>
            <a:off x="6553200" y="6356350"/>
            <a:ext cx="2133600" cy="365125"/>
          </a:xfrm>
        </p:spPr>
        <p:txBody>
          <a:bodyPr/>
          <a:lstStyle/>
          <a:p>
            <a:fld id="{BC0F6148-CE71-4E6B-855B-BAA23FA7D2CE}" type="slidenum">
              <a:rPr lang="en-GB" smtClean="0"/>
              <a:pPr/>
              <a:t>6</a:t>
            </a:fld>
            <a:endParaRPr lang="en-GB"/>
          </a:p>
        </p:txBody>
      </p:sp>
    </p:spTree>
    <p:extLst>
      <p:ext uri="{BB962C8B-B14F-4D97-AF65-F5344CB8AC3E}">
        <p14:creationId xmlns:p14="http://schemas.microsoft.com/office/powerpoint/2010/main" val="1084543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Backlogs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2600" y="2362200"/>
            <a:ext cx="2933700" cy="2105025"/>
          </a:xfrm>
        </p:spPr>
      </p:pic>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60</a:t>
            </a:fld>
            <a:endParaRPr lang="en-US"/>
          </a:p>
        </p:txBody>
      </p:sp>
      <p:sp>
        <p:nvSpPr>
          <p:cNvPr id="7" name="TextBox 6"/>
          <p:cNvSpPr txBox="1"/>
          <p:nvPr/>
        </p:nvSpPr>
        <p:spPr>
          <a:xfrm>
            <a:off x="447673" y="1676400"/>
            <a:ext cx="4505325" cy="3416320"/>
          </a:xfrm>
          <a:prstGeom prst="rect">
            <a:avLst/>
          </a:prstGeom>
          <a:noFill/>
        </p:spPr>
        <p:txBody>
          <a:bodyPr wrap="square" rtlCol="0">
            <a:spAutoFit/>
          </a:bodyPr>
          <a:lstStyle/>
          <a:p>
            <a:pPr marL="285750" indent="-285750">
              <a:buFont typeface="Arial" pitchFamily="34" charset="0"/>
              <a:buChar char="•"/>
            </a:pPr>
            <a:r>
              <a:rPr lang="en-CA" dirty="0" smtClean="0"/>
              <a:t>There are dependencies between work items (including requirements)</a:t>
            </a:r>
          </a:p>
          <a:p>
            <a:pPr marL="285750" indent="-285750">
              <a:buFont typeface="Arial" pitchFamily="34" charset="0"/>
              <a:buChar char="•"/>
            </a:pPr>
            <a:endParaRPr lang="en-CA" dirty="0"/>
          </a:p>
          <a:p>
            <a:pPr marL="285750" indent="-285750">
              <a:buFont typeface="Arial" pitchFamily="34" charset="0"/>
              <a:buChar char="•"/>
            </a:pPr>
            <a:r>
              <a:rPr lang="en-CA" dirty="0" smtClean="0"/>
              <a:t>When large teams are separated into </a:t>
            </a:r>
            <a:r>
              <a:rPr lang="en-CA" dirty="0" err="1" smtClean="0"/>
              <a:t>subteams</a:t>
            </a:r>
            <a:r>
              <a:rPr lang="en-CA" dirty="0" smtClean="0"/>
              <a:t>, and if each </a:t>
            </a:r>
            <a:r>
              <a:rPr lang="en-CA" dirty="0" err="1" smtClean="0"/>
              <a:t>subteam</a:t>
            </a:r>
            <a:r>
              <a:rPr lang="en-CA" dirty="0" smtClean="0"/>
              <a:t> has its own work items, then these dependencies need to be managed</a:t>
            </a:r>
          </a:p>
          <a:p>
            <a:pPr marL="285750" indent="-285750">
              <a:buFont typeface="Arial" pitchFamily="34" charset="0"/>
              <a:buChar char="•"/>
            </a:pPr>
            <a:endParaRPr lang="en-CA" dirty="0"/>
          </a:p>
          <a:p>
            <a:pPr marL="285750" indent="-285750">
              <a:buFont typeface="Arial" pitchFamily="34" charset="0"/>
              <a:buChar char="•"/>
            </a:pPr>
            <a:r>
              <a:rPr lang="en-CA" dirty="0" smtClean="0"/>
              <a:t>Product Owners are responsible for the work items, therefore they need to coordinate dependencies with one another</a:t>
            </a:r>
            <a:endParaRPr lang="en-CA" dirty="0"/>
          </a:p>
        </p:txBody>
      </p:sp>
    </p:spTree>
    <p:extLst>
      <p:ext uri="{BB962C8B-B14F-4D97-AF65-F5344CB8AC3E}">
        <p14:creationId xmlns:p14="http://schemas.microsoft.com/office/powerpoint/2010/main" val="408829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Process Tailoring #1</a:t>
            </a:r>
            <a:endParaRPr lang="en-CA" dirty="0"/>
          </a:p>
        </p:txBody>
      </p:sp>
      <p:sp>
        <p:nvSpPr>
          <p:cNvPr id="3" name="Content Placeholder 2"/>
          <p:cNvSpPr>
            <a:spLocks noGrp="1"/>
          </p:cNvSpPr>
          <p:nvPr>
            <p:ph idx="1"/>
          </p:nvPr>
        </p:nvSpPr>
        <p:spPr>
          <a:xfrm>
            <a:off x="457200" y="914400"/>
            <a:ext cx="8229600" cy="4525963"/>
          </a:xfrm>
        </p:spPr>
        <p:txBody>
          <a:bodyPr/>
          <a:lstStyle/>
          <a:p>
            <a:r>
              <a:rPr lang="en-CA" sz="1600" dirty="0"/>
              <a:t>Get back into your smaller </a:t>
            </a:r>
            <a:r>
              <a:rPr lang="en-CA" sz="1600" dirty="0" smtClean="0"/>
              <a:t>teams</a:t>
            </a:r>
          </a:p>
          <a:p>
            <a:r>
              <a:rPr lang="en-CA" sz="1600" dirty="0" smtClean="0"/>
              <a:t>Goal: Develop a process strategy for a new project team</a:t>
            </a:r>
            <a:endParaRPr lang="en-CA" sz="1600" dirty="0"/>
          </a:p>
          <a:p>
            <a:r>
              <a:rPr lang="en-CA" sz="1600" dirty="0"/>
              <a:t>Instructions:</a:t>
            </a:r>
          </a:p>
          <a:p>
            <a:pPr lvl="1"/>
            <a:r>
              <a:rPr lang="en-CA" sz="1600" dirty="0"/>
              <a:t>Take 10 minutes to </a:t>
            </a:r>
            <a:r>
              <a:rPr lang="en-CA" sz="1600" dirty="0" smtClean="0"/>
              <a:t>identify how you would approach Inception, Construction, and Transition for the given project scenario</a:t>
            </a:r>
          </a:p>
          <a:p>
            <a:pPr>
              <a:defRPr/>
            </a:pPr>
            <a:r>
              <a:rPr lang="en-CA" sz="1600" dirty="0" smtClean="0"/>
              <a:t>Scenario:</a:t>
            </a:r>
          </a:p>
          <a:p>
            <a:pPr lvl="1">
              <a:defRPr/>
            </a:pPr>
            <a:r>
              <a:rPr lang="en-CA" sz="1600" dirty="0" smtClean="0"/>
              <a:t>Your organization is new to agile but has recently hired 3 disciplined agile coaches and invested in some disciplined agile training</a:t>
            </a:r>
          </a:p>
          <a:p>
            <a:pPr lvl="1">
              <a:defRPr/>
            </a:pPr>
            <a:r>
              <a:rPr lang="en-CA" sz="1600" dirty="0" smtClean="0"/>
              <a:t>People within your organization are fairly specialized in traditional roles such as business analysis, programmer, tester, and so on</a:t>
            </a:r>
          </a:p>
          <a:p>
            <a:pPr lvl="1">
              <a:defRPr/>
            </a:pPr>
            <a:r>
              <a:rPr lang="en-CA" sz="1600" dirty="0" smtClean="0"/>
              <a:t>Your business stakeholders insist on </a:t>
            </a:r>
            <a:r>
              <a:rPr lang="en-CA" sz="1600" dirty="0" smtClean="0"/>
              <a:t>being </a:t>
            </a:r>
            <a:r>
              <a:rPr lang="en-CA" sz="1600" dirty="0" smtClean="0"/>
              <a:t>presented with a description of what you will develop, a +/- 10% cost estimate, and a month-based delivery date (e.g. June 2013) before they will fund development</a:t>
            </a:r>
          </a:p>
          <a:p>
            <a:pPr lvl="1">
              <a:defRPr/>
            </a:pPr>
            <a:r>
              <a:rPr lang="en-CA" sz="1600" dirty="0" smtClean="0"/>
              <a:t>Your first project will have eight developers co-located in a single room</a:t>
            </a:r>
          </a:p>
          <a:p>
            <a:pPr lvl="1">
              <a:defRPr/>
            </a:pPr>
            <a:r>
              <a:rPr lang="en-CA" sz="1600" dirty="0" smtClean="0"/>
              <a:t>Your stakeholders are in different buildings in </a:t>
            </a:r>
            <a:r>
              <a:rPr lang="en-CA" sz="1600" dirty="0" smtClean="0"/>
              <a:t>the </a:t>
            </a:r>
            <a:r>
              <a:rPr lang="en-CA" sz="1600" dirty="0" smtClean="0"/>
              <a:t>same city as your developers</a:t>
            </a:r>
          </a:p>
          <a:p>
            <a:pPr lvl="1">
              <a:defRPr/>
            </a:pPr>
            <a:r>
              <a:rPr lang="en-CA" sz="1600" dirty="0" smtClean="0"/>
              <a:t>Your operations team only has experience with traditional release processes  </a:t>
            </a:r>
          </a:p>
          <a:p>
            <a:pPr>
              <a:defRPr/>
            </a:pPr>
            <a:r>
              <a:rPr lang="en-CA" sz="1600" dirty="0"/>
              <a:t>A spokesperson will </a:t>
            </a:r>
            <a:r>
              <a:rPr lang="en-CA" sz="1600" dirty="0" smtClean="0"/>
              <a:t>describe your approach with </a:t>
            </a:r>
            <a:r>
              <a:rPr lang="en-CA" sz="1600" dirty="0"/>
              <a:t>the larger group</a:t>
            </a:r>
            <a:endParaRPr lang="en-CA" sz="1600"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61</a:t>
            </a:fld>
            <a:endParaRPr lang="en-US"/>
          </a:p>
        </p:txBody>
      </p:sp>
    </p:spTree>
    <p:extLst>
      <p:ext uri="{BB962C8B-B14F-4D97-AF65-F5344CB8AC3E}">
        <p14:creationId xmlns:p14="http://schemas.microsoft.com/office/powerpoint/2010/main" val="1588695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Process Tailoring #2</a:t>
            </a:r>
            <a:endParaRPr lang="en-CA" dirty="0"/>
          </a:p>
        </p:txBody>
      </p:sp>
      <p:sp>
        <p:nvSpPr>
          <p:cNvPr id="3" name="Content Placeholder 2"/>
          <p:cNvSpPr>
            <a:spLocks noGrp="1"/>
          </p:cNvSpPr>
          <p:nvPr>
            <p:ph idx="1"/>
          </p:nvPr>
        </p:nvSpPr>
        <p:spPr>
          <a:xfrm>
            <a:off x="457200" y="838200"/>
            <a:ext cx="8229600" cy="4525963"/>
          </a:xfrm>
        </p:spPr>
        <p:txBody>
          <a:bodyPr/>
          <a:lstStyle/>
          <a:p>
            <a:r>
              <a:rPr lang="en-CA" sz="1500" dirty="0"/>
              <a:t>Get back into your smaller </a:t>
            </a:r>
            <a:r>
              <a:rPr lang="en-CA" sz="1500" dirty="0" smtClean="0"/>
              <a:t>teams</a:t>
            </a:r>
          </a:p>
          <a:p>
            <a:r>
              <a:rPr lang="en-CA" sz="1500" dirty="0" smtClean="0"/>
              <a:t>Goal: Develop a process strategy for a new project team</a:t>
            </a:r>
            <a:endParaRPr lang="en-CA" sz="1500" dirty="0"/>
          </a:p>
          <a:p>
            <a:r>
              <a:rPr lang="en-CA" sz="1500" dirty="0"/>
              <a:t>Instructions</a:t>
            </a:r>
            <a:r>
              <a:rPr lang="en-CA" sz="1500" dirty="0" smtClean="0"/>
              <a:t>:  Take </a:t>
            </a:r>
            <a:r>
              <a:rPr lang="en-CA" sz="1500" dirty="0"/>
              <a:t>10 minutes to </a:t>
            </a:r>
            <a:r>
              <a:rPr lang="en-CA" sz="1500" dirty="0" smtClean="0"/>
              <a:t>work through the given project scenario</a:t>
            </a:r>
          </a:p>
          <a:p>
            <a:pPr>
              <a:defRPr/>
            </a:pPr>
            <a:r>
              <a:rPr lang="en-CA" sz="1500" dirty="0" smtClean="0"/>
              <a:t>Scenario:</a:t>
            </a:r>
          </a:p>
          <a:p>
            <a:pPr lvl="1">
              <a:defRPr/>
            </a:pPr>
            <a:r>
              <a:rPr lang="en-CA" sz="1500" dirty="0" smtClean="0"/>
              <a:t>Your organization has recently merged with an equal sized competitor in another country.  Each organization has an IT </a:t>
            </a:r>
            <a:r>
              <a:rPr lang="en-CA" sz="1500" dirty="0" smtClean="0"/>
              <a:t>group with </a:t>
            </a:r>
            <a:r>
              <a:rPr lang="en-CA" sz="1500" dirty="0" smtClean="0"/>
              <a:t>about 20 </a:t>
            </a:r>
            <a:r>
              <a:rPr lang="en-CA" sz="1500" dirty="0" smtClean="0"/>
              <a:t>developers.  There </a:t>
            </a:r>
            <a:r>
              <a:rPr lang="en-CA" sz="1500" dirty="0" smtClean="0"/>
              <a:t>are an additional </a:t>
            </a:r>
            <a:r>
              <a:rPr lang="en-CA" sz="1500" dirty="0" smtClean="0"/>
              <a:t>5 </a:t>
            </a:r>
            <a:r>
              <a:rPr lang="en-CA" sz="1500" dirty="0" smtClean="0"/>
              <a:t>people who work from home around the globe.</a:t>
            </a:r>
          </a:p>
          <a:p>
            <a:pPr lvl="1">
              <a:defRPr/>
            </a:pPr>
            <a:r>
              <a:rPr lang="en-CA" sz="1500" dirty="0" smtClean="0"/>
              <a:t>Both organizations are very experienced with small team, co-located agile development</a:t>
            </a:r>
          </a:p>
          <a:p>
            <a:pPr lvl="1">
              <a:defRPr/>
            </a:pPr>
            <a:r>
              <a:rPr lang="en-CA" sz="1500" dirty="0" smtClean="0"/>
              <a:t>Your organization has also recently </a:t>
            </a:r>
            <a:r>
              <a:rPr lang="en-CA" sz="1500" dirty="0" smtClean="0"/>
              <a:t>contracted with </a:t>
            </a:r>
            <a:r>
              <a:rPr lang="en-CA" sz="1500" dirty="0" smtClean="0"/>
              <a:t>an Indian outsourcing firm to take over system integration, security, and performance testing</a:t>
            </a:r>
          </a:p>
          <a:p>
            <a:pPr lvl="1">
              <a:defRPr/>
            </a:pPr>
            <a:r>
              <a:rPr lang="en-CA" sz="1500" dirty="0" smtClean="0"/>
              <a:t>International legislation requires IT development teams to document their work and provide full traceability throughout the lifecycle  </a:t>
            </a:r>
          </a:p>
          <a:p>
            <a:pPr lvl="1">
              <a:defRPr/>
            </a:pPr>
            <a:r>
              <a:rPr lang="en-CA" sz="1500" dirty="0" smtClean="0"/>
              <a:t>Your project will be to integrate the systems of your two organizations.  There is some overlap between systems, each organization has some unique systems, and there are significant differences in source data.  The systems range in age from 2 years to 30 years old, running on different platforms.  Some systems have full regression test suites, some have partial suites, and some have manual test cases.</a:t>
            </a:r>
          </a:p>
          <a:p>
            <a:pPr lvl="1">
              <a:defRPr/>
            </a:pPr>
            <a:r>
              <a:rPr lang="en-CA" sz="1500" dirty="0" smtClean="0"/>
              <a:t>This project is the largest one your organization has ever taken on, with an estimated 30 people required for the team</a:t>
            </a:r>
          </a:p>
          <a:p>
            <a:pPr>
              <a:defRPr/>
            </a:pPr>
            <a:r>
              <a:rPr lang="en-CA" sz="1500" dirty="0" smtClean="0"/>
              <a:t>A </a:t>
            </a:r>
            <a:r>
              <a:rPr lang="en-CA" sz="1500" dirty="0"/>
              <a:t>spokesperson will share </a:t>
            </a:r>
            <a:r>
              <a:rPr lang="en-CA" sz="1500" dirty="0"/>
              <a:t>a few key learnings with </a:t>
            </a:r>
            <a:r>
              <a:rPr lang="en-CA" sz="1500" dirty="0"/>
              <a:t>the larger </a:t>
            </a:r>
            <a:r>
              <a:rPr lang="en-CA" sz="1500" dirty="0" smtClean="0"/>
              <a:t>group</a:t>
            </a:r>
            <a:endParaRPr lang="en-CA" sz="1500"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62</a:t>
            </a:fld>
            <a:endParaRPr lang="en-US"/>
          </a:p>
        </p:txBody>
      </p:sp>
    </p:spTree>
    <p:extLst>
      <p:ext uri="{BB962C8B-B14F-4D97-AF65-F5344CB8AC3E}">
        <p14:creationId xmlns:p14="http://schemas.microsoft.com/office/powerpoint/2010/main" val="2089313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73238"/>
            <a:ext cx="5634038"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p>
        </p:txBody>
      </p:sp>
      <p:sp>
        <p:nvSpPr>
          <p:cNvPr id="40964"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23DABB-D6A2-4B28-9085-6A0998FBAE50}" type="slidenum">
              <a:rPr lang="en-CA" smtClean="0"/>
              <a:pPr eaLnBrk="1" hangingPunct="1"/>
              <a:t>63</a:t>
            </a:fld>
            <a:endParaRPr lang="en-CA" smtClean="0"/>
          </a:p>
        </p:txBody>
      </p:sp>
      <p:sp>
        <p:nvSpPr>
          <p:cNvPr id="40965" name="Title 7"/>
          <p:cNvSpPr>
            <a:spLocks noGrp="1"/>
          </p:cNvSpPr>
          <p:nvPr>
            <p:ph type="title"/>
          </p:nvPr>
        </p:nvSpPr>
        <p:spPr/>
        <p:txBody>
          <a:bodyPr/>
          <a:lstStyle/>
          <a:p>
            <a:endParaRPr lang="en-CA" smtClean="0"/>
          </a:p>
        </p:txBody>
      </p:sp>
      <p:pic>
        <p:nvPicPr>
          <p:cNvPr id="4096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988"/>
            <a:ext cx="374491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09915" y="2737961"/>
            <a:ext cx="7420557" cy="1981200"/>
            <a:chOff x="914400" y="3798332"/>
            <a:chExt cx="7239000" cy="1981200"/>
          </a:xfrm>
        </p:grpSpPr>
        <p:sp>
          <p:nvSpPr>
            <p:cNvPr id="17" name="Rectangle 16"/>
            <p:cNvSpPr/>
            <p:nvPr/>
          </p:nvSpPr>
          <p:spPr>
            <a:xfrm>
              <a:off x="914400" y="3798332"/>
              <a:ext cx="7239000" cy="1981200"/>
            </a:xfrm>
            <a:prstGeom prst="rect">
              <a:avLst/>
            </a:prstGeom>
            <a:solidFill>
              <a:srgbClr val="CDE9E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895309" y="5410200"/>
              <a:ext cx="3467681" cy="369332"/>
            </a:xfrm>
            <a:prstGeom prst="rect">
              <a:avLst/>
            </a:prstGeom>
          </p:spPr>
          <p:txBody>
            <a:bodyPr wrap="none">
              <a:spAutoFit/>
            </a:bodyPr>
            <a:lstStyle/>
            <a:p>
              <a:r>
                <a:rPr lang="en-CA" dirty="0"/>
                <a:t>Disciplined Agile </a:t>
              </a:r>
              <a:r>
                <a:rPr lang="en-CA" dirty="0" smtClean="0"/>
                <a:t>Delivery (DAD)</a:t>
              </a:r>
              <a:endParaRPr lang="en-CA" dirty="0"/>
            </a:p>
          </p:txBody>
        </p:sp>
      </p:grpSp>
      <p:sp>
        <p:nvSpPr>
          <p:cNvPr id="2" name="Title 1"/>
          <p:cNvSpPr>
            <a:spLocks noGrp="1"/>
          </p:cNvSpPr>
          <p:nvPr>
            <p:ph type="title"/>
          </p:nvPr>
        </p:nvSpPr>
        <p:spPr/>
        <p:txBody>
          <a:bodyPr/>
          <a:lstStyle/>
          <a:p>
            <a:r>
              <a:rPr lang="en-CA" dirty="0" smtClean="0"/>
              <a:t>Disciplined Agile Delivery:</a:t>
            </a:r>
            <a:br>
              <a:rPr lang="en-CA" dirty="0" smtClean="0"/>
            </a:br>
            <a:r>
              <a:rPr lang="en-CA" dirty="0" smtClean="0"/>
              <a:t>The Foundation for Scaling Agile</a:t>
            </a:r>
            <a:endParaRPr lang="en-CA" dirty="0"/>
          </a:p>
        </p:txBody>
      </p:sp>
      <p:sp>
        <p:nvSpPr>
          <p:cNvPr id="4" name="Footer Placeholder 3"/>
          <p:cNvSpPr>
            <a:spLocks noGrp="1"/>
          </p:cNvSpPr>
          <p:nvPr>
            <p:ph type="ftr" sz="quarter" idx="11"/>
          </p:nvPr>
        </p:nvSpPr>
        <p:spPr/>
        <p:txBody>
          <a:bodyPr/>
          <a:lstStyle/>
          <a:p>
            <a:pPr>
              <a:defRPr/>
            </a:pPr>
            <a:r>
              <a:rPr lang="en-US" smtClean="0"/>
              <a:t>© Scott Ambler + Associates</a:t>
            </a:r>
            <a:endParaRPr lang="en-US"/>
          </a:p>
        </p:txBody>
      </p:sp>
      <p:sp>
        <p:nvSpPr>
          <p:cNvPr id="5" name="Slide Number Placeholder 4"/>
          <p:cNvSpPr>
            <a:spLocks noGrp="1"/>
          </p:cNvSpPr>
          <p:nvPr>
            <p:ph type="sldNum" sz="quarter" idx="12"/>
          </p:nvPr>
        </p:nvSpPr>
        <p:spPr/>
        <p:txBody>
          <a:bodyPr/>
          <a:lstStyle/>
          <a:p>
            <a:pPr>
              <a:defRPr/>
            </a:pPr>
            <a:fld id="{69130EC5-51AC-4F17-A317-D7F0A84C0FF3}" type="slidenum">
              <a:rPr lang="en-US" smtClean="0"/>
              <a:pPr>
                <a:defRPr/>
              </a:pPr>
              <a:t>64</a:t>
            </a:fld>
            <a:endParaRPr lang="en-US"/>
          </a:p>
        </p:txBody>
      </p:sp>
      <p:grpSp>
        <p:nvGrpSpPr>
          <p:cNvPr id="16" name="Group 15"/>
          <p:cNvGrpSpPr/>
          <p:nvPr/>
        </p:nvGrpSpPr>
        <p:grpSpPr>
          <a:xfrm>
            <a:off x="1648116" y="2863929"/>
            <a:ext cx="5953125" cy="1371600"/>
            <a:chOff x="1638300" y="3924300"/>
            <a:chExt cx="5953125" cy="1371600"/>
          </a:xfrm>
        </p:grpSpPr>
        <p:sp>
          <p:nvSpPr>
            <p:cNvPr id="6" name="Rectangle 5"/>
            <p:cNvSpPr/>
            <p:nvPr/>
          </p:nvSpPr>
          <p:spPr>
            <a:xfrm>
              <a:off x="1647825" y="48387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Scrum</a:t>
              </a:r>
              <a:endParaRPr lang="en-CA" dirty="0">
                <a:solidFill>
                  <a:schemeClr val="tx1"/>
                </a:solidFill>
              </a:endParaRPr>
            </a:p>
          </p:txBody>
        </p:sp>
        <p:sp>
          <p:nvSpPr>
            <p:cNvPr id="7" name="Rectangle 6"/>
            <p:cNvSpPr/>
            <p:nvPr/>
          </p:nvSpPr>
          <p:spPr>
            <a:xfrm>
              <a:off x="5610225" y="48387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Lean</a:t>
              </a:r>
              <a:endParaRPr lang="en-CA" dirty="0">
                <a:solidFill>
                  <a:schemeClr val="tx1"/>
                </a:solidFill>
              </a:endParaRPr>
            </a:p>
          </p:txBody>
        </p:sp>
        <p:sp>
          <p:nvSpPr>
            <p:cNvPr id="8" name="Rectangle 7"/>
            <p:cNvSpPr/>
            <p:nvPr/>
          </p:nvSpPr>
          <p:spPr>
            <a:xfrm>
              <a:off x="3629025" y="48387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Kanban</a:t>
              </a:r>
              <a:endParaRPr lang="en-CA" dirty="0">
                <a:solidFill>
                  <a:schemeClr val="tx1"/>
                </a:solidFill>
              </a:endParaRPr>
            </a:p>
          </p:txBody>
        </p:sp>
        <p:sp>
          <p:nvSpPr>
            <p:cNvPr id="9" name="Rectangle 8"/>
            <p:cNvSpPr/>
            <p:nvPr/>
          </p:nvSpPr>
          <p:spPr>
            <a:xfrm>
              <a:off x="2638425" y="43815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Unified Process</a:t>
              </a:r>
              <a:endParaRPr lang="en-CA" dirty="0">
                <a:solidFill>
                  <a:schemeClr val="tx1"/>
                </a:solidFill>
              </a:endParaRPr>
            </a:p>
          </p:txBody>
        </p:sp>
        <p:sp>
          <p:nvSpPr>
            <p:cNvPr id="10" name="Rectangle 9"/>
            <p:cNvSpPr/>
            <p:nvPr/>
          </p:nvSpPr>
          <p:spPr>
            <a:xfrm>
              <a:off x="4638675" y="43815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Agile Modeling</a:t>
              </a:r>
              <a:endParaRPr lang="en-CA" dirty="0">
                <a:solidFill>
                  <a:schemeClr val="tx1"/>
                </a:solidFill>
              </a:endParaRPr>
            </a:p>
          </p:txBody>
        </p:sp>
        <p:sp>
          <p:nvSpPr>
            <p:cNvPr id="11" name="Rectangle 10"/>
            <p:cNvSpPr/>
            <p:nvPr/>
          </p:nvSpPr>
          <p:spPr>
            <a:xfrm>
              <a:off x="5610225" y="39243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And more…</a:t>
              </a:r>
              <a:endParaRPr lang="en-CA" dirty="0">
                <a:solidFill>
                  <a:schemeClr val="tx1"/>
                </a:solidFill>
              </a:endParaRPr>
            </a:p>
          </p:txBody>
        </p:sp>
        <p:sp>
          <p:nvSpPr>
            <p:cNvPr id="12" name="Rectangle 11"/>
            <p:cNvSpPr/>
            <p:nvPr/>
          </p:nvSpPr>
          <p:spPr>
            <a:xfrm>
              <a:off x="3638550" y="39243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“Traditional”</a:t>
              </a:r>
              <a:endParaRPr lang="en-CA" dirty="0">
                <a:solidFill>
                  <a:schemeClr val="tx1"/>
                </a:solidFill>
              </a:endParaRPr>
            </a:p>
          </p:txBody>
        </p:sp>
        <p:sp>
          <p:nvSpPr>
            <p:cNvPr id="13" name="Rectangle 12"/>
            <p:cNvSpPr/>
            <p:nvPr/>
          </p:nvSpPr>
          <p:spPr>
            <a:xfrm>
              <a:off x="1638300" y="3924300"/>
              <a:ext cx="1981200" cy="457200"/>
            </a:xfrm>
            <a:prstGeom prst="rect">
              <a:avLst/>
            </a:prstGeom>
            <a:solidFill>
              <a:srgbClr val="D29C96"/>
            </a:solidFill>
            <a:scene3d>
              <a:camera prst="orthographicFront"/>
              <a:lightRig rig="threePt" dir="t"/>
            </a:scene3d>
            <a:sp3d>
              <a:bevelT w="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Agile Practices</a:t>
              </a:r>
              <a:endParaRPr lang="en-CA" dirty="0">
                <a:solidFill>
                  <a:schemeClr val="tx1"/>
                </a:solidFill>
              </a:endParaRPr>
            </a:p>
          </p:txBody>
        </p:sp>
      </p:grpSp>
      <p:sp>
        <p:nvSpPr>
          <p:cNvPr id="20" name="Rectangle 19"/>
          <p:cNvSpPr/>
          <p:nvPr/>
        </p:nvSpPr>
        <p:spPr>
          <a:xfrm>
            <a:off x="2667290" y="2052161"/>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Team Size</a:t>
            </a:r>
            <a:endParaRPr lang="en-CA" dirty="0">
              <a:solidFill>
                <a:schemeClr val="tx1"/>
              </a:solidFill>
            </a:endParaRPr>
          </a:p>
        </p:txBody>
      </p:sp>
      <p:sp>
        <p:nvSpPr>
          <p:cNvPr id="21" name="Rectangle 20"/>
          <p:cNvSpPr/>
          <p:nvPr/>
        </p:nvSpPr>
        <p:spPr>
          <a:xfrm>
            <a:off x="809914" y="2050018"/>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Geographic</a:t>
            </a:r>
          </a:p>
          <a:p>
            <a:pPr algn="ctr"/>
            <a:r>
              <a:rPr lang="en-CA" dirty="0" smtClean="0">
                <a:solidFill>
                  <a:schemeClr val="tx1"/>
                </a:solidFill>
              </a:rPr>
              <a:t>Distribution</a:t>
            </a:r>
            <a:endParaRPr lang="en-CA" dirty="0">
              <a:solidFill>
                <a:schemeClr val="tx1"/>
              </a:solidFill>
            </a:endParaRPr>
          </a:p>
        </p:txBody>
      </p:sp>
      <p:sp>
        <p:nvSpPr>
          <p:cNvPr id="22" name="Rectangle 21"/>
          <p:cNvSpPr/>
          <p:nvPr/>
        </p:nvSpPr>
        <p:spPr>
          <a:xfrm>
            <a:off x="4515140" y="2052161"/>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Compliance</a:t>
            </a:r>
            <a:endParaRPr lang="en-CA" dirty="0">
              <a:solidFill>
                <a:schemeClr val="tx1"/>
              </a:solidFill>
            </a:endParaRPr>
          </a:p>
        </p:txBody>
      </p:sp>
      <p:sp>
        <p:nvSpPr>
          <p:cNvPr id="23" name="Rectangle 22"/>
          <p:cNvSpPr/>
          <p:nvPr/>
        </p:nvSpPr>
        <p:spPr>
          <a:xfrm>
            <a:off x="6376108" y="1364218"/>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Domain Complexity</a:t>
            </a:r>
            <a:endParaRPr lang="en-CA" dirty="0">
              <a:solidFill>
                <a:schemeClr val="tx1"/>
              </a:solidFill>
            </a:endParaRPr>
          </a:p>
        </p:txBody>
      </p:sp>
      <p:sp>
        <p:nvSpPr>
          <p:cNvPr id="24" name="Rectangle 23"/>
          <p:cNvSpPr/>
          <p:nvPr/>
        </p:nvSpPr>
        <p:spPr>
          <a:xfrm>
            <a:off x="6372806" y="2052161"/>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Technical</a:t>
            </a:r>
          </a:p>
          <a:p>
            <a:pPr algn="ctr"/>
            <a:r>
              <a:rPr lang="en-CA" dirty="0" smtClean="0">
                <a:solidFill>
                  <a:schemeClr val="tx1"/>
                </a:solidFill>
              </a:rPr>
              <a:t>Complexity</a:t>
            </a:r>
            <a:endParaRPr lang="en-CA" dirty="0">
              <a:solidFill>
                <a:schemeClr val="tx1"/>
              </a:solidFill>
            </a:endParaRPr>
          </a:p>
        </p:txBody>
      </p:sp>
      <p:sp>
        <p:nvSpPr>
          <p:cNvPr id="25" name="Rectangle 24"/>
          <p:cNvSpPr/>
          <p:nvPr/>
        </p:nvSpPr>
        <p:spPr>
          <a:xfrm>
            <a:off x="810206" y="1364218"/>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Organizational</a:t>
            </a:r>
          </a:p>
          <a:p>
            <a:pPr algn="ctr"/>
            <a:r>
              <a:rPr lang="en-CA" dirty="0" smtClean="0">
                <a:solidFill>
                  <a:schemeClr val="tx1"/>
                </a:solidFill>
              </a:rPr>
              <a:t>Distribution</a:t>
            </a:r>
            <a:endParaRPr lang="en-CA" dirty="0">
              <a:solidFill>
                <a:schemeClr val="tx1"/>
              </a:solidFill>
            </a:endParaRPr>
          </a:p>
        </p:txBody>
      </p:sp>
      <p:sp>
        <p:nvSpPr>
          <p:cNvPr id="26" name="Rectangle 25"/>
          <p:cNvSpPr/>
          <p:nvPr/>
        </p:nvSpPr>
        <p:spPr>
          <a:xfrm>
            <a:off x="2667872" y="1366361"/>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Team Culture</a:t>
            </a:r>
            <a:endParaRPr lang="en-CA" dirty="0">
              <a:solidFill>
                <a:schemeClr val="tx1"/>
              </a:solidFill>
            </a:endParaRPr>
          </a:p>
        </p:txBody>
      </p:sp>
      <p:sp>
        <p:nvSpPr>
          <p:cNvPr id="27" name="Rectangle 26"/>
          <p:cNvSpPr/>
          <p:nvPr/>
        </p:nvSpPr>
        <p:spPr>
          <a:xfrm>
            <a:off x="4515140" y="1366361"/>
            <a:ext cx="1857666" cy="685800"/>
          </a:xfrm>
          <a:prstGeom prst="rect">
            <a:avLst/>
          </a:prstGeom>
          <a:solidFill>
            <a:srgbClr val="C9E7E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Organizational</a:t>
            </a:r>
          </a:p>
          <a:p>
            <a:pPr algn="ctr"/>
            <a:r>
              <a:rPr lang="en-CA" dirty="0" smtClean="0">
                <a:solidFill>
                  <a:schemeClr val="tx1"/>
                </a:solidFill>
              </a:rPr>
              <a:t>Culture</a:t>
            </a:r>
            <a:endParaRPr lang="en-CA" dirty="0">
              <a:solidFill>
                <a:schemeClr val="tx1"/>
              </a:solidFill>
            </a:endParaRPr>
          </a:p>
        </p:txBody>
      </p:sp>
      <p:sp>
        <p:nvSpPr>
          <p:cNvPr id="28" name="Rectangle 27"/>
          <p:cNvSpPr/>
          <p:nvPr/>
        </p:nvSpPr>
        <p:spPr>
          <a:xfrm>
            <a:off x="809914" y="5105400"/>
            <a:ext cx="7423860" cy="369332"/>
          </a:xfrm>
          <a:prstGeom prst="rect">
            <a:avLst/>
          </a:prstGeom>
        </p:spPr>
        <p:txBody>
          <a:bodyPr wrap="square">
            <a:spAutoFit/>
          </a:bodyPr>
          <a:lstStyle/>
          <a:p>
            <a:pPr algn="ctr"/>
            <a:r>
              <a:rPr lang="en-CA" dirty="0"/>
              <a:t>DAD leverages proven strategies from several sources</a:t>
            </a:r>
            <a:r>
              <a:rPr lang="en-CA" dirty="0" smtClean="0"/>
              <a:t>,</a:t>
            </a:r>
            <a:endParaRPr lang="en-CA" dirty="0"/>
          </a:p>
        </p:txBody>
      </p:sp>
      <p:sp>
        <p:nvSpPr>
          <p:cNvPr id="29" name="Rectangle 28"/>
          <p:cNvSpPr/>
          <p:nvPr/>
        </p:nvSpPr>
        <p:spPr>
          <a:xfrm>
            <a:off x="822742" y="5410200"/>
            <a:ext cx="7420557" cy="646331"/>
          </a:xfrm>
          <a:prstGeom prst="rect">
            <a:avLst/>
          </a:prstGeom>
        </p:spPr>
        <p:txBody>
          <a:bodyPr wrap="square">
            <a:spAutoFit/>
          </a:bodyPr>
          <a:lstStyle/>
          <a:p>
            <a:pPr algn="ctr"/>
            <a:r>
              <a:rPr lang="en-CA" dirty="0"/>
              <a:t>providing a decision framework to guide your adoption and</a:t>
            </a:r>
          </a:p>
          <a:p>
            <a:pPr algn="ctr"/>
            <a:r>
              <a:rPr lang="en-CA" dirty="0"/>
              <a:t>tailoring of them in a context-driven manner. </a:t>
            </a:r>
          </a:p>
        </p:txBody>
      </p:sp>
    </p:spTree>
    <p:extLst>
      <p:ext uri="{BB962C8B-B14F-4D97-AF65-F5344CB8AC3E}">
        <p14:creationId xmlns:p14="http://schemas.microsoft.com/office/powerpoint/2010/main" val="103135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Agile Experiences with Organizational Complexity</a:t>
            </a:r>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2003676927"/>
              </p:ext>
            </p:extLst>
          </p:nvPr>
        </p:nvGraphicFramePr>
        <p:xfrm>
          <a:off x="381000" y="137023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22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endParaRPr lang="en-US"/>
          </a:p>
        </p:txBody>
      </p:sp>
      <p:sp>
        <p:nvSpPr>
          <p:cNvPr id="8" name="TextBox 5"/>
          <p:cNvSpPr txBox="1">
            <a:spLocks noChangeArrowheads="1"/>
          </p:cNvSpPr>
          <p:nvPr/>
        </p:nvSpPr>
        <p:spPr bwMode="auto">
          <a:xfrm>
            <a:off x="755650" y="723900"/>
            <a:ext cx="7704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dirty="0" smtClean="0"/>
              <a:t>Question: </a:t>
            </a:r>
            <a:r>
              <a:rPr lang="en-CA" dirty="0"/>
              <a:t>What challenges have </a:t>
            </a:r>
            <a:r>
              <a:rPr lang="en-CA" dirty="0" smtClean="0"/>
              <a:t>(un)successful </a:t>
            </a:r>
            <a:r>
              <a:rPr lang="en-CA" dirty="0"/>
              <a:t>teams </a:t>
            </a:r>
            <a:r>
              <a:rPr lang="en-CA" dirty="0" smtClean="0"/>
              <a:t>have experienced while </a:t>
            </a:r>
            <a:r>
              <a:rPr lang="en-CA" dirty="0"/>
              <a:t>adopting agile approaches? (Please check all that apply)</a:t>
            </a:r>
          </a:p>
        </p:txBody>
      </p:sp>
      <p:sp>
        <p:nvSpPr>
          <p:cNvPr id="2" name="Slide Number Placeholder 1"/>
          <p:cNvSpPr>
            <a:spLocks noGrp="1"/>
          </p:cNvSpPr>
          <p:nvPr>
            <p:ph type="sldNum" sz="quarter" idx="12"/>
          </p:nvPr>
        </p:nvSpPr>
        <p:spPr/>
        <p:txBody>
          <a:bodyPr/>
          <a:lstStyle/>
          <a:p>
            <a:pPr>
              <a:defRPr/>
            </a:pPr>
            <a:fld id="{69130EC5-51AC-4F17-A317-D7F0A84C0FF3}" type="slidenum">
              <a:rPr lang="en-US" smtClean="0"/>
              <a:pPr>
                <a:defRPr/>
              </a:pPr>
              <a:t>65</a:t>
            </a:fld>
            <a:endParaRPr lang="en-US"/>
          </a:p>
        </p:txBody>
      </p:sp>
      <p:sp>
        <p:nvSpPr>
          <p:cNvPr id="7" name="Rectangle 6"/>
          <p:cNvSpPr/>
          <p:nvPr/>
        </p:nvSpPr>
        <p:spPr>
          <a:xfrm>
            <a:off x="6019800" y="5943600"/>
            <a:ext cx="2933560" cy="523220"/>
          </a:xfrm>
          <a:prstGeom prst="rect">
            <a:avLst/>
          </a:prstGeom>
        </p:spPr>
        <p:txBody>
          <a:bodyPr wrap="none">
            <a:spAutoFit/>
          </a:bodyPr>
          <a:lstStyle/>
          <a:p>
            <a:pPr algn="r"/>
            <a:r>
              <a:rPr lang="en-CA" sz="1400" dirty="0" smtClean="0"/>
              <a:t>Source: 2012 Agile Scaling Survey</a:t>
            </a:r>
          </a:p>
          <a:p>
            <a:pPr algn="r"/>
            <a:r>
              <a:rPr lang="en-CA" sz="1400" dirty="0" smtClean="0"/>
              <a:t>www.ambysoft.com/surveys/</a:t>
            </a:r>
          </a:p>
        </p:txBody>
      </p:sp>
    </p:spTree>
    <p:extLst>
      <p:ext uri="{BB962C8B-B14F-4D97-AF65-F5344CB8AC3E}">
        <p14:creationId xmlns:p14="http://schemas.microsoft.com/office/powerpoint/2010/main" val="105483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dirty="0" smtClean="0"/>
              <a:t>Exercise: What Have You Learned?</a:t>
            </a:r>
          </a:p>
        </p:txBody>
      </p:sp>
      <p:sp>
        <p:nvSpPr>
          <p:cNvPr id="45059" name="Content Placeholder 2"/>
          <p:cNvSpPr>
            <a:spLocks noGrp="1"/>
          </p:cNvSpPr>
          <p:nvPr>
            <p:ph idx="1"/>
          </p:nvPr>
        </p:nvSpPr>
        <p:spPr/>
        <p:txBody>
          <a:bodyPr/>
          <a:lstStyle/>
          <a:p>
            <a:r>
              <a:rPr lang="en-CA" dirty="0" smtClean="0"/>
              <a:t>Individually, on a sheet of paper, answer the following questions:</a:t>
            </a:r>
          </a:p>
          <a:p>
            <a:pPr lvl="1"/>
            <a:r>
              <a:rPr lang="en-CA" dirty="0" smtClean="0"/>
              <a:t>What three new things have you learned about agile delivery in general?</a:t>
            </a:r>
          </a:p>
          <a:p>
            <a:pPr lvl="1"/>
            <a:r>
              <a:rPr lang="en-CA" dirty="0" smtClean="0"/>
              <a:t>What three new things have you learned about scaling agile approaches?</a:t>
            </a:r>
          </a:p>
          <a:p>
            <a:pPr lvl="1"/>
            <a:r>
              <a:rPr lang="en-CA" dirty="0" smtClean="0"/>
              <a:t>What improvements in the way you approach agile project will you try to adopt when you’re back at work?</a:t>
            </a:r>
          </a:p>
          <a:p>
            <a:pPr lvl="1"/>
            <a:r>
              <a:rPr lang="en-CA" dirty="0" smtClean="0"/>
              <a:t>What still puzzles you?</a:t>
            </a:r>
          </a:p>
        </p:txBody>
      </p:sp>
      <p:sp>
        <p:nvSpPr>
          <p:cNvPr id="45060"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 Scott Ambler + Associates</a:t>
            </a:r>
          </a:p>
        </p:txBody>
      </p:sp>
      <p:sp>
        <p:nvSpPr>
          <p:cNvPr id="45061"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49481A-5701-4906-A31A-7A598BC1B78B}"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Scott Ambler\AppData\Local\Microsoft\Windows\Temporary Internet Files\Content.IE5\Y5L54AIN\MP9004244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a:xfrm>
            <a:off x="1371600" y="76200"/>
            <a:ext cx="7315200" cy="563562"/>
          </a:xfrm>
        </p:spPr>
        <p:txBody>
          <a:bodyPr/>
          <a:lstStyle/>
          <a:p>
            <a:r>
              <a:rPr lang="en-CA" dirty="0" smtClean="0"/>
              <a:t>A Disciplined Ending….</a:t>
            </a:r>
          </a:p>
        </p:txBody>
      </p:sp>
      <p:sp>
        <p:nvSpPr>
          <p:cNvPr id="64516" name="Content Placeholder 2"/>
          <p:cNvSpPr>
            <a:spLocks noGrp="1"/>
          </p:cNvSpPr>
          <p:nvPr>
            <p:ph idx="1"/>
          </p:nvPr>
        </p:nvSpPr>
        <p:spPr>
          <a:xfrm>
            <a:off x="457200" y="4581525"/>
            <a:ext cx="8229600" cy="1584325"/>
          </a:xfrm>
        </p:spPr>
        <p:txBody>
          <a:bodyPr/>
          <a:lstStyle/>
          <a:p>
            <a:pPr marL="0" indent="0">
              <a:buFontTx/>
              <a:buNone/>
            </a:pPr>
            <a:r>
              <a:rPr lang="en-CA" dirty="0" smtClean="0"/>
              <a:t>Please…</a:t>
            </a:r>
          </a:p>
          <a:p>
            <a:pPr lvl="1"/>
            <a:r>
              <a:rPr lang="en-CA" dirty="0" smtClean="0"/>
              <a:t>Take the opportunity to thank your teammates – we all learned together</a:t>
            </a:r>
          </a:p>
          <a:p>
            <a:pPr lvl="1"/>
            <a:r>
              <a:rPr lang="en-CA" dirty="0" smtClean="0"/>
              <a:t>Fill out the workshop evaluation form(s)</a:t>
            </a:r>
          </a:p>
          <a:p>
            <a:pPr lvl="1"/>
            <a:r>
              <a:rPr lang="en-CA" dirty="0" smtClean="0"/>
              <a:t>Turn in the evaluation(s) to the instructor</a:t>
            </a:r>
          </a:p>
          <a:p>
            <a:pPr marL="0" indent="0">
              <a:buFontTx/>
              <a:buNone/>
            </a:pPr>
            <a:endParaRPr lang="en-CA" dirty="0" smtClean="0"/>
          </a:p>
        </p:txBody>
      </p:sp>
      <p:sp>
        <p:nvSpPr>
          <p:cNvPr id="4" name="Footer Placeholder 3"/>
          <p:cNvSpPr>
            <a:spLocks noGrp="1"/>
          </p:cNvSpPr>
          <p:nvPr>
            <p:ph type="ftr" sz="quarter" idx="11"/>
          </p:nvPr>
        </p:nvSpPr>
        <p:spPr/>
        <p:txBody>
          <a:bodyPr/>
          <a:lstStyle/>
          <a:p>
            <a:pPr>
              <a:defRPr/>
            </a:pPr>
            <a:r>
              <a:rPr lang="en-GB" smtClean="0"/>
              <a:t>© Scott Ambler + Associates</a:t>
            </a:r>
            <a:endParaRPr lang="en-GB" dirty="0"/>
          </a:p>
        </p:txBody>
      </p:sp>
      <p:sp>
        <p:nvSpPr>
          <p:cNvPr id="5" name="Slide Number Placeholder 4"/>
          <p:cNvSpPr>
            <a:spLocks noGrp="1"/>
          </p:cNvSpPr>
          <p:nvPr>
            <p:ph type="sldNum" sz="quarter" idx="12"/>
          </p:nvPr>
        </p:nvSpPr>
        <p:spPr/>
        <p:txBody>
          <a:bodyPr/>
          <a:lstStyle/>
          <a:p>
            <a:pPr>
              <a:defRPr/>
            </a:pPr>
            <a:fld id="{8785A08B-DA2D-4FF2-ABEE-BD4883DA696C}" type="slidenum">
              <a:rPr lang="en-CA" smtClean="0"/>
              <a:pPr>
                <a:defRPr/>
              </a:pPr>
              <a:t>67</a:t>
            </a:fld>
            <a:endParaRPr lang="en-CA"/>
          </a:p>
        </p:txBody>
      </p:sp>
    </p:spTree>
    <p:extLst>
      <p:ext uri="{BB962C8B-B14F-4D97-AF65-F5344CB8AC3E}">
        <p14:creationId xmlns:p14="http://schemas.microsoft.com/office/powerpoint/2010/main" val="3558219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750" y="1628775"/>
            <a:ext cx="8229600" cy="706438"/>
          </a:xfrm>
        </p:spPr>
        <p:txBody>
          <a:bodyPr/>
          <a:lstStyle/>
          <a:p>
            <a:pPr algn="ctr"/>
            <a:r>
              <a:rPr lang="en-US" sz="8000" dirty="0" smtClean="0"/>
              <a:t>Thank You!</a:t>
            </a:r>
            <a:endParaRPr lang="en-CA" sz="8000" dirty="0" smtClean="0"/>
          </a:p>
        </p:txBody>
      </p:sp>
      <p:sp>
        <p:nvSpPr>
          <p:cNvPr id="3" name="Content Placeholder 2"/>
          <p:cNvSpPr>
            <a:spLocks noGrp="1"/>
          </p:cNvSpPr>
          <p:nvPr>
            <p:ph idx="1"/>
          </p:nvPr>
        </p:nvSpPr>
        <p:spPr>
          <a:xfrm>
            <a:off x="468313" y="3068638"/>
            <a:ext cx="8229600" cy="3024187"/>
          </a:xfrm>
        </p:spPr>
        <p:txBody>
          <a:bodyPr>
            <a:normAutofit fontScale="92500" lnSpcReduction="20000"/>
          </a:bodyPr>
          <a:lstStyle/>
          <a:p>
            <a:pPr marL="0" indent="0" algn="ctr">
              <a:buFontTx/>
              <a:buNone/>
              <a:defRPr/>
            </a:pPr>
            <a:r>
              <a:rPr lang="en-US" dirty="0" err="1" smtClean="0"/>
              <a:t>scott</a:t>
            </a:r>
            <a:r>
              <a:rPr lang="en-US" dirty="0" smtClean="0"/>
              <a:t> [at] scottambler.com</a:t>
            </a:r>
          </a:p>
          <a:p>
            <a:pPr marL="0" indent="0" algn="ctr">
              <a:buFontTx/>
              <a:buNone/>
              <a:defRPr/>
            </a:pPr>
            <a:r>
              <a:rPr lang="en-US" dirty="0" smtClean="0"/>
              <a:t>@</a:t>
            </a:r>
            <a:r>
              <a:rPr lang="en-US" dirty="0" err="1" smtClean="0"/>
              <a:t>scottwambler</a:t>
            </a:r>
            <a:endParaRPr lang="en-US" dirty="0" smtClean="0"/>
          </a:p>
          <a:p>
            <a:pPr marL="0" indent="0" algn="ctr">
              <a:buFontTx/>
              <a:buNone/>
              <a:defRPr/>
            </a:pPr>
            <a:r>
              <a:rPr lang="en-US" dirty="0" smtClean="0"/>
              <a:t>Disciplined Agile Delivery</a:t>
            </a:r>
            <a:endParaRPr lang="en-US" dirty="0"/>
          </a:p>
          <a:p>
            <a:pPr marL="0" indent="0" algn="ctr">
              <a:buFontTx/>
              <a:buNone/>
              <a:defRPr/>
            </a:pPr>
            <a:endParaRPr lang="en-US" dirty="0" smtClean="0"/>
          </a:p>
          <a:p>
            <a:pPr marL="0" indent="0" algn="ctr">
              <a:buFontTx/>
              <a:buNone/>
              <a:defRPr/>
            </a:pPr>
            <a:r>
              <a:rPr lang="en-US" dirty="0" smtClean="0"/>
              <a:t>AgileModeling.com</a:t>
            </a:r>
          </a:p>
          <a:p>
            <a:pPr marL="0" indent="0" algn="ctr">
              <a:buFontTx/>
              <a:buNone/>
              <a:defRPr/>
            </a:pPr>
            <a:r>
              <a:rPr lang="en-US" dirty="0" smtClean="0"/>
              <a:t>AgileData.org</a:t>
            </a:r>
          </a:p>
          <a:p>
            <a:pPr marL="0" indent="0" algn="ctr">
              <a:buFontTx/>
              <a:buNone/>
              <a:defRPr/>
            </a:pPr>
            <a:r>
              <a:rPr lang="en-US" dirty="0" smtClean="0"/>
              <a:t>Ambysoft.com</a:t>
            </a:r>
          </a:p>
          <a:p>
            <a:pPr marL="0" indent="0" algn="ctr">
              <a:buFontTx/>
              <a:buNone/>
              <a:defRPr/>
            </a:pPr>
            <a:r>
              <a:rPr lang="en-US" dirty="0" smtClean="0"/>
              <a:t>DisciplinedAgileDelivery.com</a:t>
            </a:r>
          </a:p>
          <a:p>
            <a:pPr marL="0" indent="0" algn="ctr">
              <a:buFontTx/>
              <a:buNone/>
              <a:defRPr/>
            </a:pPr>
            <a:r>
              <a:rPr lang="en-US" dirty="0" smtClean="0"/>
              <a:t>EnterpriseUnifiedProcess.com</a:t>
            </a:r>
          </a:p>
          <a:p>
            <a:pPr marL="0" indent="0" algn="ctr">
              <a:buFontTx/>
              <a:buNone/>
              <a:defRPr/>
            </a:pPr>
            <a:r>
              <a:rPr lang="en-US" dirty="0" smtClean="0"/>
              <a:t>ScottAmbler.com</a:t>
            </a:r>
          </a:p>
          <a:p>
            <a:pPr>
              <a:defRPr/>
            </a:pPr>
            <a:endParaRPr lang="en-CA" dirty="0"/>
          </a:p>
        </p:txBody>
      </p:sp>
      <p:sp>
        <p:nvSpPr>
          <p:cNvPr id="46084"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p>
        </p:txBody>
      </p:sp>
      <p:sp>
        <p:nvSpPr>
          <p:cNvPr id="46085"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D2E4FC-CA62-449E-9317-EE1DE08ADBD0}" type="slidenum">
              <a:rPr lang="en-CA" smtClean="0"/>
              <a:pPr eaLnBrk="1" hangingPunct="1"/>
              <a:t>68</a:t>
            </a:fld>
            <a:endParaRPr lang="en-CA"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068" y="3429000"/>
            <a:ext cx="314101" cy="2673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304800" cy="254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smtClean="0"/>
              <a:t>Recommended Resources</a:t>
            </a:r>
          </a:p>
        </p:txBody>
      </p:sp>
      <p:sp>
        <p:nvSpPr>
          <p:cNvPr id="47107"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mtClean="0"/>
              <a:t>© Scott Ambler + Associates</a:t>
            </a:r>
          </a:p>
        </p:txBody>
      </p:sp>
      <p:sp>
        <p:nvSpPr>
          <p:cNvPr id="47108" name="Slide Number Placeholder 4"/>
          <p:cNvSpPr>
            <a:spLocks noGrp="1"/>
          </p:cNvSpPr>
          <p:nvPr>
            <p:ph type="sldNum" sz="quarter" idx="12"/>
          </p:nvPr>
        </p:nvSpPr>
        <p:spPr>
          <a:xfrm>
            <a:off x="6516688" y="6308725"/>
            <a:ext cx="213360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4EE96D-58F4-488D-8596-C208EDD8F2B9}" type="slidenum">
              <a:rPr lang="en-CA" smtClean="0"/>
              <a:pPr eaLnBrk="1" hangingPunct="1"/>
              <a:t>69</a:t>
            </a:fld>
            <a:endParaRPr lang="en-CA" smtClean="0"/>
          </a:p>
        </p:txBody>
      </p:sp>
      <p:pic>
        <p:nvPicPr>
          <p:cNvPr id="47109" name="Picture 4" descr="Ambler_COVER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244600"/>
            <a:ext cx="24399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agileModelingBook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38" y="1247775"/>
            <a:ext cx="1241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descr="ADT_Cover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1263650"/>
            <a:ext cx="1238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7" descr="databaseRefacto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244600"/>
            <a:ext cx="1123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8" descr="e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525" y="2921000"/>
            <a:ext cx="11604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9" descr="practiceGuideTo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2924175"/>
            <a:ext cx="11001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0" descr="maturityUsabilty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906713"/>
            <a:ext cx="9604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5" descr="Managing Agile Project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1244600"/>
            <a:ext cx="1036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1" descr="cover_sm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2313" y="28829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3" descr="http://www.agilemodeling.com/images/logoAgileModeling.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025" y="4926013"/>
            <a:ext cx="1343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4" descr="http://www.ambysoft.com/artwork/logoAgileUP.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61000" y="4916488"/>
            <a:ext cx="1304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5" descr="http://www.ScottWAmbler.com/images/logoDAD.gif">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1213" y="4916488"/>
            <a:ext cx="1504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6" descr="http://www.enterpriseunifiedprocess.com/images/logoEUP.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53263" y="4941888"/>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2" descr="http://www.agiledata.org/images/logoAgileData.gif">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86225" y="4864100"/>
            <a:ext cx="11715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DAD Extends Agile Thinking</a:t>
            </a:r>
            <a:endParaRPr lang="en-US" dirty="0"/>
          </a:p>
        </p:txBody>
      </p:sp>
      <p:sp>
        <p:nvSpPr>
          <p:cNvPr id="7" name="Footer Placeholder 4"/>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
        <p:nvSpPr>
          <p:cNvPr id="9" name="Slide Number Placeholder 5"/>
          <p:cNvSpPr>
            <a:spLocks noGrp="1"/>
          </p:cNvSpPr>
          <p:nvPr>
            <p:ph type="sldNum" sz="quarter" idx="12"/>
          </p:nvPr>
        </p:nvSpPr>
        <p:spPr>
          <a:xfrm>
            <a:off x="6553200" y="6356350"/>
            <a:ext cx="2133600" cy="365125"/>
          </a:xfrm>
        </p:spPr>
        <p:txBody>
          <a:bodyPr/>
          <a:lstStyle/>
          <a:p>
            <a:fld id="{BC0F6148-CE71-4E6B-855B-BAA23FA7D2CE}" type="slidenum">
              <a:rPr lang="en-GB" smtClean="0"/>
              <a:pPr/>
              <a:t>7</a:t>
            </a:fld>
            <a:endParaRPr lang="en-GB"/>
          </a:p>
        </p:txBody>
      </p:sp>
      <p:pic>
        <p:nvPicPr>
          <p:cNvPr id="1026" name="Picture 2" descr="C:\Users\Scott Ambler\AppData\Local\Microsoft\Windows\Temporary Internet Files\Content.IE5\IJFWO8E7\MC9003000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82" y="1492916"/>
            <a:ext cx="1211235" cy="670559"/>
          </a:xfrm>
          <a:prstGeom prst="rect">
            <a:avLst/>
          </a:prstGeom>
          <a:noFill/>
          <a:extLst>
            <a:ext uri="{909E8E84-426E-40DD-AFC4-6F175D3DCCD1}">
              <a14:hiddenFill xmlns:a14="http://schemas.microsoft.com/office/drawing/2010/main">
                <a:solidFill>
                  <a:srgbClr val="FFFFFF"/>
                </a:solidFill>
              </a14:hiddenFill>
            </a:ext>
          </a:extLst>
        </p:spPr>
      </p:pic>
      <p:sp>
        <p:nvSpPr>
          <p:cNvPr id="4" name="Documents"/>
          <p:cNvSpPr>
            <a:spLocks noEditPoints="1" noChangeArrowheads="1"/>
          </p:cNvSpPr>
          <p:nvPr/>
        </p:nvSpPr>
        <p:spPr bwMode="auto">
          <a:xfrm>
            <a:off x="1763688" y="836712"/>
            <a:ext cx="576064" cy="88559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CA"/>
          </a:p>
        </p:txBody>
      </p:sp>
      <p:pic>
        <p:nvPicPr>
          <p:cNvPr id="1030" name="Picture 6" descr="C:\Users\Scott Ambler\AppData\Local\Microsoft\Windows\Temporary Internet Files\Content.IE5\IJFWO8E7\MC90043755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305823"/>
            <a:ext cx="1250662" cy="8016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cott Ambler\AppData\Local\Microsoft\Windows\Temporary Internet Files\Content.IE5\0L5IU3MM\MC90044133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029" y="1828195"/>
            <a:ext cx="959498" cy="9594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982" y="2847417"/>
            <a:ext cx="3728488" cy="369332"/>
          </a:xfrm>
          <a:prstGeom prst="rect">
            <a:avLst/>
          </a:prstGeom>
        </p:spPr>
        <p:txBody>
          <a:bodyPr wrap="square">
            <a:spAutoFit/>
          </a:bodyPr>
          <a:lstStyle/>
          <a:p>
            <a:pPr algn="ctr"/>
            <a:r>
              <a:rPr lang="en-US" dirty="0"/>
              <a:t>Solutions, not just software</a:t>
            </a:r>
          </a:p>
        </p:txBody>
      </p:sp>
      <p:pic>
        <p:nvPicPr>
          <p:cNvPr id="1032" name="Picture 8" descr="C:\Users\Scott Ambler\AppData\Local\Microsoft\Windows\Temporary Internet Files\Content.IE5\0L5IU3MM\MC90005916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4871" y="2227679"/>
            <a:ext cx="1296144" cy="10290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Program Files (x86)\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7413" y="1418729"/>
            <a:ext cx="1118688" cy="106176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Program Files (x86)\Microsoft Office\MEDIA\CAGCAT10\j018634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4946" y="3048801"/>
            <a:ext cx="64452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Scott Ambler\AppData\Local\Microsoft\Windows\Temporary Internet Files\Content.IE5\IJFWO8E7\MC90023076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6639" y="2562602"/>
            <a:ext cx="1296143" cy="97239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Scott Ambler\AppData\Local\Microsoft\Windows\Temporary Internet Files\Content.IE5\DF21WBKS\MC90029084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4828" y="1581313"/>
            <a:ext cx="919556" cy="11321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92805" y="4102824"/>
            <a:ext cx="3583602" cy="369332"/>
          </a:xfrm>
          <a:prstGeom prst="rect">
            <a:avLst/>
          </a:prstGeom>
        </p:spPr>
        <p:txBody>
          <a:bodyPr wrap="square">
            <a:spAutoFit/>
          </a:bodyPr>
          <a:lstStyle/>
          <a:p>
            <a:pPr algn="ctr"/>
            <a:r>
              <a:rPr lang="en-US" dirty="0"/>
              <a:t>Stakeholders, not just customers</a:t>
            </a:r>
          </a:p>
        </p:txBody>
      </p:sp>
      <p:pic>
        <p:nvPicPr>
          <p:cNvPr id="1038" name="Picture 14" descr="C:\Users\Scott Ambler\AppData\Local\Microsoft\Windows\Temporary Internet Files\Content.IE5\0L5IU3MM\MC9000788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8608" y="3532267"/>
            <a:ext cx="1398464" cy="13187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41536" y="5407575"/>
            <a:ext cx="3282072" cy="646331"/>
          </a:xfrm>
          <a:prstGeom prst="rect">
            <a:avLst/>
          </a:prstGeom>
        </p:spPr>
        <p:txBody>
          <a:bodyPr wrap="square">
            <a:spAutoFit/>
          </a:bodyPr>
          <a:lstStyle/>
          <a:p>
            <a:pPr algn="ctr"/>
            <a:r>
              <a:rPr lang="en-US" dirty="0"/>
              <a:t>The organizational ecosystem, not just development teams</a:t>
            </a:r>
          </a:p>
        </p:txBody>
      </p:sp>
      <p:pic>
        <p:nvPicPr>
          <p:cNvPr id="22" name="Picture 14" descr="C:\Users\Scott Ambler\AppData\Local\Microsoft\Windows\Temporary Internet Files\Content.IE5\0L5IU3MM\MC9000788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1291" y="3283362"/>
            <a:ext cx="735034" cy="6931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Users\Scott Ambler\AppData\Local\Microsoft\Windows\Temporary Internet Files\Content.IE5\0L5IU3MM\MC9000788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953" y="4300233"/>
            <a:ext cx="735034" cy="6931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Scott Ambler\AppData\Local\Microsoft\Windows\Temporary Internet Files\Content.IE5\0L5IU3MM\MC9000788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2744" y="4714460"/>
            <a:ext cx="735034" cy="6931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C:\Users\Scott Ambler\AppData\Local\Microsoft\Windows\Temporary Internet Files\Content.IE5\0L5IU3MM\MC9000788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4470" y="3607118"/>
            <a:ext cx="735034" cy="69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fade">
                                      <p:cBhvr>
                                        <p:cTn id="16" dur="500"/>
                                        <p:tgtEl>
                                          <p:spTgt spid="10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nodeType="with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par>
                                <p:cTn id="28" presetID="10" presetClass="entr" presetSubtype="0"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fade">
                                      <p:cBhvr>
                                        <p:cTn id="30" dur="500"/>
                                        <p:tgtEl>
                                          <p:spTgt spid="1033"/>
                                        </p:tgtEl>
                                      </p:cBhvr>
                                    </p:animEffect>
                                  </p:childTnLst>
                                </p:cTn>
                              </p:par>
                              <p:par>
                                <p:cTn id="31" presetID="10"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Effect transition="in" filter="fade">
                                      <p:cBhvr>
                                        <p:cTn id="33" dur="500"/>
                                        <p:tgtEl>
                                          <p:spTgt spid="1036"/>
                                        </p:tgtEl>
                                      </p:cBhvr>
                                    </p:animEffect>
                                  </p:childTnLst>
                                </p:cTn>
                              </p:par>
                              <p:par>
                                <p:cTn id="34" presetID="10" presetClass="entr" presetSubtype="0" fill="hold" nodeType="with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fade">
                                      <p:cBhvr>
                                        <p:cTn id="36" dur="500"/>
                                        <p:tgtEl>
                                          <p:spTgt spid="10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8"/>
                                        </p:tgtEl>
                                        <p:attrNameLst>
                                          <p:attrName>style.visibility</p:attrName>
                                        </p:attrNameLst>
                                      </p:cBhvr>
                                      <p:to>
                                        <p:strVal val="visible"/>
                                      </p:to>
                                    </p:set>
                                    <p:animEffect transition="in" filter="fade">
                                      <p:cBhvr>
                                        <p:cTn id="44" dur="500"/>
                                        <p:tgtEl>
                                          <p:spTgt spid="1038"/>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dirty="0" smtClean="0"/>
              <a:t>So… A Disciplined Agile Manifesto?</a:t>
            </a:r>
          </a:p>
        </p:txBody>
      </p:sp>
      <p:sp>
        <p:nvSpPr>
          <p:cNvPr id="18434" name="Content Placeholder 2"/>
          <p:cNvSpPr>
            <a:spLocks noGrp="1"/>
          </p:cNvSpPr>
          <p:nvPr>
            <p:ph idx="1"/>
          </p:nvPr>
        </p:nvSpPr>
        <p:spPr>
          <a:xfrm>
            <a:off x="467544" y="1052736"/>
            <a:ext cx="6624736" cy="4929411"/>
          </a:xfrm>
        </p:spPr>
        <p:txBody>
          <a:bodyPr/>
          <a:lstStyle/>
          <a:p>
            <a:pPr marL="0" indent="0">
              <a:buNone/>
            </a:pPr>
            <a:r>
              <a:rPr lang="en-US" sz="2000" dirty="0" smtClean="0"/>
              <a:t>We value:</a:t>
            </a:r>
          </a:p>
          <a:p>
            <a:pPr marL="0" indent="0" algn="ctr">
              <a:buNone/>
            </a:pPr>
            <a:r>
              <a:rPr lang="en-US" sz="2000" b="1" i="1" dirty="0" smtClean="0">
                <a:solidFill>
                  <a:srgbClr val="CC0000"/>
                </a:solidFill>
              </a:rPr>
              <a:t>Individuals and interactions</a:t>
            </a:r>
            <a:r>
              <a:rPr lang="en-US" sz="2000" dirty="0" smtClean="0"/>
              <a:t> over processes and tools</a:t>
            </a:r>
          </a:p>
          <a:p>
            <a:pPr marL="0" indent="0" algn="ctr">
              <a:buNone/>
            </a:pPr>
            <a:r>
              <a:rPr lang="en-US" sz="2000" b="1" i="1" dirty="0" smtClean="0">
                <a:solidFill>
                  <a:srgbClr val="CC0000"/>
                </a:solidFill>
              </a:rPr>
              <a:t>Working </a:t>
            </a:r>
            <a:r>
              <a:rPr lang="en-US" sz="2000" b="1" i="1" u="sng" dirty="0" smtClean="0">
                <a:solidFill>
                  <a:srgbClr val="CC0000"/>
                </a:solidFill>
              </a:rPr>
              <a:t>solutions</a:t>
            </a:r>
            <a:r>
              <a:rPr lang="en-US" sz="2000" b="1" i="1" dirty="0" smtClean="0">
                <a:solidFill>
                  <a:srgbClr val="CC0000"/>
                </a:solidFill>
              </a:rPr>
              <a:t> </a:t>
            </a:r>
            <a:r>
              <a:rPr lang="en-US" sz="2000" dirty="0" smtClean="0"/>
              <a:t>over comprehensive documentation</a:t>
            </a:r>
          </a:p>
          <a:p>
            <a:pPr marL="0" indent="0" algn="ctr">
              <a:buNone/>
            </a:pPr>
            <a:r>
              <a:rPr lang="en-US" sz="2000" b="1" i="1" u="sng" dirty="0" smtClean="0">
                <a:solidFill>
                  <a:srgbClr val="CC0000"/>
                </a:solidFill>
              </a:rPr>
              <a:t>Stakeholder</a:t>
            </a:r>
            <a:r>
              <a:rPr lang="en-US" sz="2000" b="1" i="1" dirty="0" smtClean="0">
                <a:solidFill>
                  <a:srgbClr val="CC0000"/>
                </a:solidFill>
              </a:rPr>
              <a:t> collaboration</a:t>
            </a:r>
            <a:r>
              <a:rPr lang="en-US" sz="2000" dirty="0" smtClean="0"/>
              <a:t> over contract negotiation</a:t>
            </a:r>
          </a:p>
          <a:p>
            <a:pPr marL="0" indent="0" algn="ctr">
              <a:buNone/>
            </a:pPr>
            <a:r>
              <a:rPr lang="en-US" sz="2000" b="1" i="1" dirty="0" smtClean="0">
                <a:solidFill>
                  <a:srgbClr val="CC0000"/>
                </a:solidFill>
              </a:rPr>
              <a:t>Responding to change</a:t>
            </a:r>
            <a:r>
              <a:rPr lang="en-US" sz="2000" dirty="0" smtClean="0"/>
              <a:t> over following a plan </a:t>
            </a:r>
            <a:br>
              <a:rPr lang="en-US" sz="2000" dirty="0" smtClean="0"/>
            </a:br>
            <a:endParaRPr lang="en-US" sz="2000" dirty="0" smtClean="0"/>
          </a:p>
          <a:p>
            <a:pPr marL="0" indent="0" algn="ctr">
              <a:buNone/>
            </a:pPr>
            <a:r>
              <a:rPr lang="en-US" dirty="0" smtClean="0"/>
              <a:t>That is, while there is value in the items on </a:t>
            </a:r>
            <a:br>
              <a:rPr lang="en-US" dirty="0" smtClean="0"/>
            </a:br>
            <a:r>
              <a:rPr lang="en-US" dirty="0" smtClean="0"/>
              <a:t>the right, we value the items on the left more. </a:t>
            </a:r>
            <a:br>
              <a:rPr lang="en-US" dirty="0" smtClean="0"/>
            </a:br>
            <a:r>
              <a:rPr lang="en-US" dirty="0" smtClean="0"/>
              <a:t/>
            </a:r>
            <a:br>
              <a:rPr lang="en-US" dirty="0" smtClean="0"/>
            </a:br>
            <a:endParaRPr lang="en-CA" dirty="0" smtClean="0"/>
          </a:p>
        </p:txBody>
      </p:sp>
      <p:sp>
        <p:nvSpPr>
          <p:cNvPr id="6" name="Footer Placeholder 4"/>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
        <p:nvSpPr>
          <p:cNvPr id="8" name="Slide Number Placeholder 5"/>
          <p:cNvSpPr>
            <a:spLocks noGrp="1"/>
          </p:cNvSpPr>
          <p:nvPr>
            <p:ph type="sldNum" sz="quarter" idx="12"/>
          </p:nvPr>
        </p:nvSpPr>
        <p:spPr>
          <a:xfrm>
            <a:off x="6553200" y="6356350"/>
            <a:ext cx="2133600" cy="365125"/>
          </a:xfrm>
        </p:spPr>
        <p:txBody>
          <a:bodyPr/>
          <a:lstStyle/>
          <a:p>
            <a:fld id="{BC0F6148-CE71-4E6B-855B-BAA23FA7D2CE}" type="slidenum">
              <a:rPr lang="en-GB" smtClean="0"/>
              <a:pPr/>
              <a:t>8</a:t>
            </a:fld>
            <a:endParaRPr lang="en-GB"/>
          </a:p>
        </p:txBody>
      </p:sp>
    </p:spTree>
    <p:extLst>
      <p:ext uri="{BB962C8B-B14F-4D97-AF65-F5344CB8AC3E}">
        <p14:creationId xmlns:p14="http://schemas.microsoft.com/office/powerpoint/2010/main" val="348978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400" dirty="0" smtClean="0"/>
              <a:t>DAD Principles – </a:t>
            </a:r>
            <a:r>
              <a:rPr lang="en-CA" sz="2400" dirty="0"/>
              <a:t>E</a:t>
            </a:r>
            <a:r>
              <a:rPr lang="en-CA" sz="2400" dirty="0" smtClean="0"/>
              <a:t>xtending the Twelve Principles of Agile Software (</a:t>
            </a:r>
            <a:r>
              <a:rPr lang="en-CA" sz="2400" dirty="0" smtClean="0">
                <a:hlinkClick r:id="rId2"/>
              </a:rPr>
              <a:t>www.agilealliance.org</a:t>
            </a:r>
            <a:r>
              <a:rPr lang="en-CA" sz="2400" dirty="0" smtClean="0"/>
              <a:t>) </a:t>
            </a:r>
            <a:endParaRPr lang="en-CA" sz="2400" dirty="0"/>
          </a:p>
        </p:txBody>
      </p:sp>
      <p:sp>
        <p:nvSpPr>
          <p:cNvPr id="3" name="Content Placeholder 2"/>
          <p:cNvSpPr>
            <a:spLocks noGrp="1"/>
          </p:cNvSpPr>
          <p:nvPr>
            <p:ph idx="1"/>
          </p:nvPr>
        </p:nvSpPr>
        <p:spPr>
          <a:xfrm>
            <a:off x="467544" y="1124744"/>
            <a:ext cx="8280920" cy="5184576"/>
          </a:xfrm>
        </p:spPr>
        <p:txBody>
          <a:bodyPr>
            <a:normAutofit fontScale="92500" lnSpcReduction="10000"/>
          </a:bodyPr>
          <a:lstStyle/>
          <a:p>
            <a:pPr lvl="0">
              <a:buFont typeface="+mj-lt"/>
              <a:buAutoNum type="arabicPeriod"/>
            </a:pPr>
            <a:r>
              <a:rPr lang="en-US" dirty="0" smtClean="0"/>
              <a:t>Our highest priority is to satisfy the </a:t>
            </a:r>
            <a:r>
              <a:rPr lang="en-US" u="sng" dirty="0" smtClean="0"/>
              <a:t>stakeholder</a:t>
            </a:r>
            <a:r>
              <a:rPr lang="en-US" dirty="0" smtClean="0"/>
              <a:t> through early and continuous delivery of valuable solutions. </a:t>
            </a:r>
            <a:endParaRPr lang="en-CA" dirty="0" smtClean="0"/>
          </a:p>
          <a:p>
            <a:pPr lvl="0">
              <a:buFont typeface="+mj-lt"/>
              <a:buAutoNum type="arabicPeriod"/>
            </a:pPr>
            <a:r>
              <a:rPr lang="en-US" dirty="0" smtClean="0"/>
              <a:t>Welcome changing requirements, even late in the solution delivery lifecycle.  </a:t>
            </a:r>
            <a:r>
              <a:rPr lang="en-CA" dirty="0" smtClean="0"/>
              <a:t>Agile processes harness change for the customer's competitive advantage.</a:t>
            </a:r>
          </a:p>
          <a:p>
            <a:pPr lvl="0">
              <a:buFont typeface="+mj-lt"/>
              <a:buAutoNum type="arabicPeriod"/>
            </a:pPr>
            <a:r>
              <a:rPr lang="en-US" dirty="0" smtClean="0"/>
              <a:t>Deliver working </a:t>
            </a:r>
            <a:r>
              <a:rPr lang="en-US" u="sng" dirty="0" smtClean="0"/>
              <a:t>solutions</a:t>
            </a:r>
            <a:r>
              <a:rPr lang="en-US" dirty="0" smtClean="0"/>
              <a:t> frequently, from a couple of weeks to a couple of months, with a preference to the shorter time scale.</a:t>
            </a:r>
            <a:endParaRPr lang="en-CA" dirty="0" smtClean="0"/>
          </a:p>
          <a:p>
            <a:pPr lvl="0">
              <a:buFont typeface="+mj-lt"/>
              <a:buAutoNum type="arabicPeriod"/>
            </a:pPr>
            <a:r>
              <a:rPr lang="en-US" u="sng" dirty="0" smtClean="0"/>
              <a:t>Stakeholders</a:t>
            </a:r>
            <a:r>
              <a:rPr lang="en-US" dirty="0" smtClean="0"/>
              <a:t> and developers must work together daily throughout the project.</a:t>
            </a:r>
            <a:endParaRPr lang="en-CA" dirty="0" smtClean="0"/>
          </a:p>
          <a:p>
            <a:pPr lvl="0">
              <a:buFont typeface="+mj-lt"/>
              <a:buAutoNum type="arabicPeriod"/>
            </a:pPr>
            <a:r>
              <a:rPr lang="en-US" dirty="0" smtClean="0"/>
              <a:t>Build projects around motivated individuals.  Give them the environment and support they need, and trust them to get the job done.</a:t>
            </a:r>
            <a:endParaRPr lang="en-CA" dirty="0" smtClean="0"/>
          </a:p>
          <a:p>
            <a:pPr lvl="0">
              <a:buFont typeface="+mj-lt"/>
              <a:buAutoNum type="arabicPeriod"/>
            </a:pPr>
            <a:r>
              <a:rPr lang="en-US" dirty="0" smtClean="0"/>
              <a:t>The most efficient and effective method of conveying information to and within a delivery team is face-to-face conversation. </a:t>
            </a:r>
            <a:endParaRPr lang="en-CA" dirty="0" smtClean="0"/>
          </a:p>
          <a:p>
            <a:pPr lvl="0">
              <a:buFont typeface="+mj-lt"/>
              <a:buAutoNum type="arabicPeriod"/>
            </a:pPr>
            <a:r>
              <a:rPr lang="en-US" u="sng" dirty="0" smtClean="0"/>
              <a:t>Quantified business value </a:t>
            </a:r>
            <a:r>
              <a:rPr lang="en-US" dirty="0" smtClean="0"/>
              <a:t>is the primary measure of progress. </a:t>
            </a:r>
            <a:endParaRPr lang="en-CA" dirty="0" smtClean="0"/>
          </a:p>
          <a:p>
            <a:pPr lvl="0">
              <a:buFont typeface="+mj-lt"/>
              <a:buAutoNum type="arabicPeriod"/>
            </a:pPr>
            <a:r>
              <a:rPr lang="en-US" dirty="0" smtClean="0"/>
              <a:t>Agile processes promote sustainable delivery. The sponsors, developers, and users should be able to maintain a constant pace indefinitely. </a:t>
            </a:r>
            <a:endParaRPr lang="en-CA" dirty="0" smtClean="0"/>
          </a:p>
        </p:txBody>
      </p:sp>
      <p:sp>
        <p:nvSpPr>
          <p:cNvPr id="6" name="Slide Number Placeholder 5"/>
          <p:cNvSpPr>
            <a:spLocks noGrp="1"/>
          </p:cNvSpPr>
          <p:nvPr>
            <p:ph type="sldNum" sz="quarter" idx="12"/>
          </p:nvPr>
        </p:nvSpPr>
        <p:spPr/>
        <p:txBody>
          <a:bodyPr/>
          <a:lstStyle/>
          <a:p>
            <a:fld id="{BC0F6148-CE71-4E6B-855B-BAA23FA7D2CE}" type="slidenum">
              <a:rPr lang="en-GB" smtClean="0"/>
              <a:pPr/>
              <a:t>9</a:t>
            </a:fld>
            <a:endParaRPr lang="en-GB"/>
          </a:p>
        </p:txBody>
      </p:sp>
      <p:sp>
        <p:nvSpPr>
          <p:cNvPr id="7" name="Footer Placeholder 4"/>
          <p:cNvSpPr>
            <a:spLocks noGrp="1"/>
          </p:cNvSpPr>
          <p:nvPr>
            <p:ph type="ftr" sz="quarter" idx="11"/>
          </p:nvPr>
        </p:nvSpPr>
        <p:spPr>
          <a:xfrm>
            <a:off x="2627784" y="6356350"/>
            <a:ext cx="3960440" cy="365125"/>
          </a:xfrm>
        </p:spPr>
        <p:txBody>
          <a:bodyPr/>
          <a:lstStyle/>
          <a:p>
            <a:r>
              <a:rPr lang="en-GB" smtClean="0"/>
              <a:t>© Scott Ambler + Associates</a:t>
            </a:r>
            <a:endParaRPr lang="en-GB" dirty="0"/>
          </a:p>
        </p:txBody>
      </p:sp>
    </p:spTree>
    <p:extLst>
      <p:ext uri="{BB962C8B-B14F-4D97-AF65-F5344CB8AC3E}">
        <p14:creationId xmlns:p14="http://schemas.microsoft.com/office/powerpoint/2010/main" val="2113393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5348</Words>
  <Application>Microsoft Office PowerPoint</Application>
  <PresentationFormat>On-screen Show (4:3)</PresentationFormat>
  <Paragraphs>796</Paragraphs>
  <Slides>69</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Default Design</vt:lpstr>
      <vt:lpstr>Microsoft Excel Chart</vt:lpstr>
      <vt:lpstr>Disciplined Agile Delivery: The Foundation for Scaling Agile/Scrum</vt:lpstr>
      <vt:lpstr>Feel free to ask questions at any time</vt:lpstr>
      <vt:lpstr>Agenda</vt:lpstr>
      <vt:lpstr>Part 1 Disciplined Agile Delivery (DAD)</vt:lpstr>
      <vt:lpstr>Exercise: What Are You Doing on Agile Projects?</vt:lpstr>
      <vt:lpstr>The Agile Manifesto</vt:lpstr>
      <vt:lpstr>But… DAD Extends Agile Thinking</vt:lpstr>
      <vt:lpstr>So… A Disciplined Agile Manifesto?</vt:lpstr>
      <vt:lpstr>DAD Principles – Extending the Twelve Principles of Agile Software (www.agilealliance.org) </vt:lpstr>
      <vt:lpstr>DAD Principles – Extending the Twelve Principles of Agile Software (www.agilealliance.org) cont.</vt:lpstr>
      <vt:lpstr>Exercise: Questioning Agile Claims</vt:lpstr>
      <vt:lpstr>Disciplined Agile Delivery (DAD)</vt:lpstr>
      <vt:lpstr>DAD is a Hybrid Framework</vt:lpstr>
      <vt:lpstr>The Basic/Agile Lifecycle of  Disciplined Agile Delivery (DAD)</vt:lpstr>
      <vt:lpstr>DAD Lifecycle: Advanced/Lean</vt:lpstr>
      <vt:lpstr>The Phases Disappear Over Time</vt:lpstr>
      <vt:lpstr>DAD Lifecycle: Continuous Delivery</vt:lpstr>
      <vt:lpstr>Exercise: Enterprise Awareness</vt:lpstr>
      <vt:lpstr>Agile Experiences with Enterprise Awareness</vt:lpstr>
      <vt:lpstr>Governance is Built Into DAD</vt:lpstr>
      <vt:lpstr>Scrum Roles</vt:lpstr>
      <vt:lpstr>Disciplined Agile Delivery (DAD) Roles</vt:lpstr>
      <vt:lpstr>Exercise: Transitioning to DAD Roles</vt:lpstr>
      <vt:lpstr>Forming DAD Teams</vt:lpstr>
      <vt:lpstr>Strategies for Effective Teams</vt:lpstr>
      <vt:lpstr>Whole Teams</vt:lpstr>
      <vt:lpstr>Exercise: Agile teaming challenges</vt:lpstr>
      <vt:lpstr>Small Teams (2 to 15 People)</vt:lpstr>
      <vt:lpstr>Medium-Sized Teams (10 to 40 people) </vt:lpstr>
      <vt:lpstr>Large Teams (30 or More People)</vt:lpstr>
      <vt:lpstr>Geographically Distributed/Dispersed Teams</vt:lpstr>
      <vt:lpstr>Potential Challenges When Building Teams</vt:lpstr>
      <vt:lpstr>DAD is Goal-Driven, Not Prescriptive</vt:lpstr>
      <vt:lpstr>Goal: Explore the Initial Scope</vt:lpstr>
      <vt:lpstr>Goal: Identify Initial Technical Strategy</vt:lpstr>
      <vt:lpstr>Goal: Address Changing Stakeholder Needs</vt:lpstr>
      <vt:lpstr>Goal: Produce a Potentially Consumable Solution</vt:lpstr>
      <vt:lpstr>Exercise: Tailoring Factors</vt:lpstr>
      <vt:lpstr>Part 2 Scaling DAD</vt:lpstr>
      <vt:lpstr>Scaling/Tailoring Complexity Factors</vt:lpstr>
      <vt:lpstr>Exercise: Exploring the Initial Scope</vt:lpstr>
      <vt:lpstr>Agile Experiences with Team Size</vt:lpstr>
      <vt:lpstr>Large Teams</vt:lpstr>
      <vt:lpstr>Exercise: Large Team Organization</vt:lpstr>
      <vt:lpstr>Agile Experiences with Geographic Distribution</vt:lpstr>
      <vt:lpstr>Geographically Distributed/Dispersed Teams</vt:lpstr>
      <vt:lpstr>Exercise: Geographically Distributed Teams</vt:lpstr>
      <vt:lpstr>Agile Experiences with Compliance</vt:lpstr>
      <vt:lpstr>Agile Experiences with Domain Complexity</vt:lpstr>
      <vt:lpstr>Agile Experiences with Technical Complexity</vt:lpstr>
      <vt:lpstr>Agile Experiences with Organizational Distribution</vt:lpstr>
      <vt:lpstr>“Common” Agile Practices that Support Scaling</vt:lpstr>
      <vt:lpstr>Some “Additional” Practices for Scaling Agile</vt:lpstr>
      <vt:lpstr>Agile Modeling’s Best Practices</vt:lpstr>
      <vt:lpstr>Some Industry Stats</vt:lpstr>
      <vt:lpstr>API First</vt:lpstr>
      <vt:lpstr>Continuous Deployment (CD)</vt:lpstr>
      <vt:lpstr>Parallel Independent Testing</vt:lpstr>
      <vt:lpstr>Leadership Teams</vt:lpstr>
      <vt:lpstr>Multiple Backlogs</vt:lpstr>
      <vt:lpstr>Exercise: Process Tailoring #1</vt:lpstr>
      <vt:lpstr>Exercise: Process Tailoring #2</vt:lpstr>
      <vt:lpstr>PowerPoint Presentation</vt:lpstr>
      <vt:lpstr>Disciplined Agile Delivery: The Foundation for Scaling Agile</vt:lpstr>
      <vt:lpstr>Agile Experiences with Organizational Complexity</vt:lpstr>
      <vt:lpstr>Exercise: What Have You Learned?</vt:lpstr>
      <vt:lpstr>A Disciplined Ending….</vt:lpstr>
      <vt:lpstr>Thank You!</vt:lpstr>
      <vt:lpstr>Recommended Resources</vt:lpstr>
    </vt:vector>
  </TitlesOfParts>
  <Company>Ambysoft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 W. Ambler Template</dc:title>
  <dc:creator>Scott W. Ambler</dc:creator>
  <cp:lastModifiedBy>Scott W. Ambler</cp:lastModifiedBy>
  <cp:revision>101</cp:revision>
  <cp:lastPrinted>2012-09-18T14:23:34Z</cp:lastPrinted>
  <dcterms:created xsi:type="dcterms:W3CDTF">2012-07-01T01:57:13Z</dcterms:created>
  <dcterms:modified xsi:type="dcterms:W3CDTF">2012-11-03T02:26:22Z</dcterms:modified>
</cp:coreProperties>
</file>