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88" r:id="rId4"/>
    <p:sldId id="296" r:id="rId5"/>
    <p:sldId id="297" r:id="rId6"/>
    <p:sldId id="298" r:id="rId7"/>
    <p:sldId id="299" r:id="rId8"/>
    <p:sldId id="300" r:id="rId9"/>
    <p:sldId id="29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CCFF33"/>
    <a:srgbClr val="FFCC00"/>
    <a:srgbClr val="FF66FF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047" autoAdjust="0"/>
    <p:restoredTop sz="84395" autoAdjust="0"/>
  </p:normalViewPr>
  <p:slideViewPr>
    <p:cSldViewPr>
      <p:cViewPr>
        <p:scale>
          <a:sx n="106" d="100"/>
          <a:sy n="106" d="100"/>
        </p:scale>
        <p:origin x="-176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5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3038847574608732"/>
          <c:y val="2.7323628131875527E-2"/>
          <c:w val="0.54431576261300674"/>
          <c:h val="0.6908123175776206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Not Adopted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ATDD/BDD</c:v>
                </c:pt>
                <c:pt idx="1">
                  <c:v>TDD</c:v>
                </c:pt>
                <c:pt idx="2">
                  <c:v>Cont. Integration (CI)</c:v>
                </c:pt>
                <c:pt idx="3">
                  <c:v>Cont. Deployment (CD)</c:v>
                </c:pt>
                <c:pt idx="4">
                  <c:v>Code Analysis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0.437</c:v>
                </c:pt>
                <c:pt idx="1">
                  <c:v>0.254</c:v>
                </c:pt>
                <c:pt idx="2">
                  <c:v>8.6999999999999994E-2</c:v>
                </c:pt>
                <c:pt idx="3">
                  <c:v>0.40500000000000003</c:v>
                </c:pt>
                <c:pt idx="4">
                  <c:v>0.38900000000000001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Partially Adopted</c:v>
                </c:pt>
              </c:strCache>
            </c:strRef>
          </c:tx>
          <c:spPr>
            <a:solidFill>
              <a:srgbClr val="FFCC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ATDD/BDD</c:v>
                </c:pt>
                <c:pt idx="1">
                  <c:v>TDD</c:v>
                </c:pt>
                <c:pt idx="2">
                  <c:v>Cont. Integration (CI)</c:v>
                </c:pt>
                <c:pt idx="3">
                  <c:v>Cont. Deployment (CD)</c:v>
                </c:pt>
                <c:pt idx="4">
                  <c:v>Code Analysis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0.437</c:v>
                </c:pt>
                <c:pt idx="1">
                  <c:v>0.55600000000000005</c:v>
                </c:pt>
                <c:pt idx="2">
                  <c:v>0.36499999999999999</c:v>
                </c:pt>
                <c:pt idx="3">
                  <c:v>0.38900000000000001</c:v>
                </c:pt>
                <c:pt idx="4">
                  <c:v>0.42899999999999999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Fully Adopted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ATDD/BDD</c:v>
                </c:pt>
                <c:pt idx="1">
                  <c:v>TDD</c:v>
                </c:pt>
                <c:pt idx="2">
                  <c:v>Cont. Integration (CI)</c:v>
                </c:pt>
                <c:pt idx="3">
                  <c:v>Cont. Deployment (CD)</c:v>
                </c:pt>
                <c:pt idx="4">
                  <c:v>Code Analysis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0.127</c:v>
                </c:pt>
                <c:pt idx="1">
                  <c:v>0.19</c:v>
                </c:pt>
                <c:pt idx="2">
                  <c:v>0.54800000000000004</c:v>
                </c:pt>
                <c:pt idx="3">
                  <c:v>0.20599999999999999</c:v>
                </c:pt>
                <c:pt idx="4">
                  <c:v>0.183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30816"/>
        <c:axId val="5332352"/>
      </c:barChart>
      <c:catAx>
        <c:axId val="5330816"/>
        <c:scaling>
          <c:orientation val="minMax"/>
        </c:scaling>
        <c:delete val="0"/>
        <c:axPos val="l"/>
        <c:majorTickMark val="out"/>
        <c:minorTickMark val="none"/>
        <c:tickLblPos val="nextTo"/>
        <c:crossAx val="5332352"/>
        <c:crosses val="autoZero"/>
        <c:auto val="1"/>
        <c:lblAlgn val="ctr"/>
        <c:lblOffset val="100"/>
        <c:noMultiLvlLbl val="0"/>
      </c:catAx>
      <c:valAx>
        <c:axId val="533235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5330816"/>
        <c:crosses val="autoZero"/>
        <c:crossBetween val="between"/>
        <c:majorUnit val="0.2"/>
        <c:minorUnit val="0.1"/>
      </c:valAx>
    </c:plotArea>
    <c:legend>
      <c:legendPos val="r"/>
      <c:layout>
        <c:manualLayout>
          <c:xMode val="edge"/>
          <c:yMode val="edge"/>
          <c:x val="0.20806454748711967"/>
          <c:y val="0.8466729815476518"/>
          <c:w val="0.71323174880917661"/>
          <c:h val="9.867976218859719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Primary Approach to Acceptance Testing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66FF33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Pt>
            <c:idx val="3"/>
            <c:bubble3D val="0"/>
            <c:spPr>
              <a:solidFill>
                <a:srgbClr val="CCFF33"/>
              </a:solid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Pt>
            <c:idx val="5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9.3116067257403512E-2"/>
                  <c:y val="1.554427086268328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641401778287575E-2"/>
                  <c:y val="0.132848613018578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3143940832627494E-2"/>
                  <c:y val="-4.879974464536125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6329347720423832E-3"/>
                  <c:y val="-3.1865755222606866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306374317759708"/>
                  <c:y val="4.20628742370354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7.3365519376194038E-2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Test First</c:v>
                </c:pt>
                <c:pt idx="1">
                  <c:v>Performed by team during Iteration</c:v>
                </c:pt>
                <c:pt idx="2">
                  <c:v>Performed by stakeholders</c:v>
                </c:pt>
                <c:pt idx="3">
                  <c:v>Independent parallel testing</c:v>
                </c:pt>
                <c:pt idx="4">
                  <c:v>End of lifecycle</c:v>
                </c:pt>
                <c:pt idx="5">
                  <c:v>Not doing it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8.6999999999999994E-2</c:v>
                </c:pt>
                <c:pt idx="1">
                  <c:v>0.38100000000000001</c:v>
                </c:pt>
                <c:pt idx="2">
                  <c:v>0.23799999999999999</c:v>
                </c:pt>
                <c:pt idx="3">
                  <c:v>0.159</c:v>
                </c:pt>
                <c:pt idx="4">
                  <c:v>0.10299999999999999</c:v>
                </c:pt>
                <c:pt idx="5">
                  <c:v>3.2000000000000001E-2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66FF33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FFCC00"/>
              </a:solidFill>
            </c:spPr>
          </c:dPt>
          <c:dPt>
            <c:idx val="4"/>
            <c:bubble3D val="0"/>
            <c:spPr>
              <a:solidFill>
                <a:srgbClr val="C00000"/>
              </a:solidFill>
            </c:spPr>
          </c:dPt>
          <c:dPt>
            <c:idx val="5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9.3116067257403512E-2"/>
                  <c:y val="1.554427086268328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34868496640548147"/>
                  <c:y val="-0.1808296552908261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2082857774975597"/>
                  <c:y val="0.1676535098793736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259823405637195"/>
                  <c:y val="2.939488205014257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30845249195744567"/>
                  <c:y val="1.534025680648277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7.3365519376194038E-2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Test First</c:v>
                </c:pt>
                <c:pt idx="1">
                  <c:v>Test After</c:v>
                </c:pt>
                <c:pt idx="2">
                  <c:v>Testing by Testers</c:v>
                </c:pt>
                <c:pt idx="3">
                  <c:v>End of lifecycle</c:v>
                </c:pt>
                <c:pt idx="4">
                  <c:v>Not doing it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0.254</c:v>
                </c:pt>
                <c:pt idx="1">
                  <c:v>0.52400000000000002</c:v>
                </c:pt>
                <c:pt idx="2">
                  <c:v>0.16700000000000001</c:v>
                </c:pt>
                <c:pt idx="3">
                  <c:v>2.4E-2</c:v>
                </c:pt>
                <c:pt idx="4">
                  <c:v>3.2000000000000001E-2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6BAABD5-5B10-4AEE-B432-FE8143719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2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B99D3B-7675-49C2-A3F2-46F1EF45F482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09532E-1BA6-4146-B749-9615EF764421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97D000-F0AA-4493-8B2E-D34A6EC83C8B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16013" y="6245225"/>
            <a:ext cx="67691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0C653-FEBA-4A98-88DE-7CB6779D9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6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53072-5461-4109-8B35-CE491C5A0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9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0"/>
            <a:ext cx="2071687" cy="5578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67425" cy="5578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3EF49-39DD-44CE-BBD0-79A14EBE4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22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0"/>
            <a:ext cx="7859712" cy="5619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1052513"/>
            <a:ext cx="4038600" cy="4525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86288" y="1052513"/>
            <a:ext cx="4038600" cy="2185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86288" y="339090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63EA8-659C-4E28-95CB-C94A539F1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6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0"/>
            <a:ext cx="7273304" cy="5619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B295B-A3B8-4B29-B22B-1E7F08500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52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D3B0B-FDAE-4CA3-9214-508017693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9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0525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288" y="10525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A106-443F-47BD-AA96-C20839073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4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B53E-64B1-4232-B786-9F2953631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6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16AC5-97C6-4B4D-A2FD-DDD931A34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7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D3612-1028-485E-9666-581E994E3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81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C4AF8-D996-4954-8E65-43AF77B11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70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3E208-3923-47CF-9E76-E82B44407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9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75656" y="0"/>
            <a:ext cx="604867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0525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59632" y="6454353"/>
            <a:ext cx="65532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r>
              <a:rPr lang="en-US" dirty="0" smtClean="0"/>
              <a:t>©</a:t>
            </a:r>
            <a:r>
              <a:rPr lang="en-CA" dirty="0" smtClean="0"/>
              <a:t> 2012 Scott W. Ambler www.ambysoft.com/surveys/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89E074-61C6-40DE-A485-180B19124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309320"/>
            <a:ext cx="1795276" cy="4419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ottamble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bysoft.com/survey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bysoft.com/survey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ottwambler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© 2012 Scott W. Ambler www.ambysoft.com/surveys/</a:t>
            </a:r>
            <a:endParaRPr lang="en-US" dirty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341438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Agile Testing Survey 2012</a:t>
            </a:r>
            <a:br>
              <a:rPr lang="en-US" dirty="0" smtClean="0"/>
            </a:br>
            <a:r>
              <a:rPr lang="en-US" dirty="0" smtClean="0"/>
              <a:t>November 2012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284538"/>
            <a:ext cx="9144000" cy="2449512"/>
          </a:xfrm>
        </p:spPr>
        <p:txBody>
          <a:bodyPr/>
          <a:lstStyle/>
          <a:p>
            <a:pPr eaLnBrk="1" hangingPunct="1"/>
            <a:r>
              <a:rPr lang="en-US" dirty="0" smtClean="0"/>
              <a:t>Scott W. Ambler</a:t>
            </a:r>
          </a:p>
          <a:p>
            <a:pPr eaLnBrk="1" hangingPunct="1"/>
            <a:r>
              <a:rPr lang="en-US" dirty="0" smtClean="0">
                <a:hlinkClick r:id="rId3"/>
              </a:rPr>
              <a:t>www.scottambler.com</a:t>
            </a:r>
            <a:r>
              <a:rPr lang="en-US" dirty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Use These Slides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 have provided these slides, and the raw data behind them, so that others can use them in their own work.</a:t>
            </a:r>
          </a:p>
          <a:p>
            <a:pPr eaLnBrk="1" hangingPunct="1"/>
            <a:r>
              <a:rPr lang="en-US" dirty="0" smtClean="0"/>
              <a:t>You may reuse all, or a part of, this slide deck as long as you provide a clear reference to the source.</a:t>
            </a:r>
          </a:p>
          <a:p>
            <a:pPr eaLnBrk="1" hangingPunct="1"/>
            <a:r>
              <a:rPr lang="en-US" dirty="0" smtClean="0"/>
              <a:t>The suggested reference is: Results from Scott Ambler’s 2012 Agile Testing Survey posted at </a:t>
            </a:r>
            <a:r>
              <a:rPr lang="en-US" dirty="0" smtClean="0">
                <a:hlinkClick r:id="rId3"/>
              </a:rPr>
              <a:t>www.ambysoft.com/surveys/</a:t>
            </a:r>
            <a:r>
              <a:rPr lang="en-US" dirty="0"/>
              <a:t> </a:t>
            </a:r>
            <a:endParaRPr lang="en-US" dirty="0" smtClean="0"/>
          </a:p>
          <a:p>
            <a:pPr eaLnBrk="1" hangingPunct="1"/>
            <a:endParaRPr lang="en-US" dirty="0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Some slides have notes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mtClean="0"/>
              <a:t>© 2012 Scott W. Ambler www.ambysoft.com/surveys/</a:t>
            </a:r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859712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About the Survey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1166813"/>
            <a:ext cx="7548563" cy="5141912"/>
          </a:xfrm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r>
              <a:rPr lang="en-US" sz="1800" dirty="0" smtClean="0"/>
              <a:t>Mid October to mid November 2012</a:t>
            </a:r>
          </a:p>
          <a:p>
            <a:pPr marL="228600" indent="-228600" eaLnBrk="1" hangingPunct="1">
              <a:lnSpc>
                <a:spcPct val="80000"/>
              </a:lnSpc>
            </a:pPr>
            <a:r>
              <a:rPr lang="en-US" sz="1800" dirty="0" smtClean="0"/>
              <a:t>Survey link included in:</a:t>
            </a:r>
          </a:p>
          <a:p>
            <a:pPr marL="457200" lvl="1" indent="-227013" eaLnBrk="1" hangingPunct="1">
              <a:lnSpc>
                <a:spcPct val="80000"/>
              </a:lnSpc>
            </a:pPr>
            <a:r>
              <a:rPr lang="en-US" sz="1600" dirty="0" smtClean="0">
                <a:hlinkClick r:id="rId3"/>
              </a:rPr>
              <a:t>www.ambysoft.com/surveys/</a:t>
            </a:r>
            <a:r>
              <a:rPr lang="en-US" sz="1600" dirty="0" smtClean="0"/>
              <a:t> page</a:t>
            </a:r>
          </a:p>
          <a:p>
            <a:pPr marL="457200" lvl="1" indent="-227013" eaLnBrk="1" hangingPunct="1">
              <a:lnSpc>
                <a:spcPct val="80000"/>
              </a:lnSpc>
            </a:pPr>
            <a:r>
              <a:rPr lang="en-US" sz="1600" dirty="0" smtClean="0"/>
              <a:t>Tweet by @</a:t>
            </a:r>
            <a:r>
              <a:rPr lang="en-US" sz="1600" dirty="0" err="1" smtClean="0"/>
              <a:t>scottwambler</a:t>
            </a:r>
            <a:endParaRPr lang="en-US" sz="1600" dirty="0" smtClean="0"/>
          </a:p>
          <a:p>
            <a:pPr marL="457200" lvl="1" indent="-227013" eaLnBrk="1" hangingPunct="1">
              <a:lnSpc>
                <a:spcPct val="80000"/>
              </a:lnSpc>
            </a:pPr>
            <a:r>
              <a:rPr lang="en-US" sz="1600" dirty="0" smtClean="0"/>
              <a:t>Posting to the Disciplined Agile Delivery discussion forum on LinkedIn</a:t>
            </a:r>
          </a:p>
          <a:p>
            <a:pPr marL="457200" lvl="1" indent="-227013" eaLnBrk="1" hangingPunct="1">
              <a:lnSpc>
                <a:spcPct val="80000"/>
              </a:lnSpc>
            </a:pPr>
            <a:r>
              <a:rPr lang="en-US" sz="1600" dirty="0" smtClean="0"/>
              <a:t>Tweets to attendees of Agile Testing Days 2012 in Potsdam (Nov 2012)</a:t>
            </a:r>
          </a:p>
          <a:p>
            <a:pPr marL="228600" indent="-228600" eaLnBrk="1" hangingPunct="1">
              <a:lnSpc>
                <a:spcPct val="80000"/>
              </a:lnSpc>
            </a:pPr>
            <a:r>
              <a:rPr lang="en-US" sz="1800" dirty="0" smtClean="0"/>
              <a:t>Data, summary, and slides downloadable from </a:t>
            </a:r>
            <a:r>
              <a:rPr lang="en-US" sz="1800" dirty="0" smtClean="0">
                <a:hlinkClick r:id="rId3"/>
              </a:rPr>
              <a:t>www.ambysoft.com/surveys/</a:t>
            </a:r>
            <a:endParaRPr lang="en-US" sz="1800" dirty="0" smtClean="0"/>
          </a:p>
          <a:p>
            <a:pPr marL="228600" indent="-228600" eaLnBrk="1" hangingPunct="1">
              <a:lnSpc>
                <a:spcPct val="80000"/>
              </a:lnSpc>
            </a:pPr>
            <a:r>
              <a:rPr lang="en-US" sz="1800" dirty="0" smtClean="0"/>
              <a:t>178 respondents</a:t>
            </a:r>
          </a:p>
          <a:p>
            <a:pPr marL="457200" lvl="1" indent="-227013" eaLnBrk="1" hangingPunct="1">
              <a:lnSpc>
                <a:spcPct val="80000"/>
              </a:lnSpc>
            </a:pPr>
            <a:r>
              <a:rPr lang="en-US" sz="1600" dirty="0" smtClean="0"/>
              <a:t>26% were developers or modelers, 29% were agile coaches/mentors, 22% were testers</a:t>
            </a:r>
          </a:p>
          <a:p>
            <a:pPr marL="457200" lvl="1" indent="-227013" eaLnBrk="1" hangingPunct="1">
              <a:lnSpc>
                <a:spcPct val="80000"/>
              </a:lnSpc>
            </a:pPr>
            <a:r>
              <a:rPr lang="en-US" sz="1600" dirty="0" smtClean="0"/>
              <a:t>67% had 2+ years of agile experience, 24% 5+ years</a:t>
            </a:r>
          </a:p>
          <a:p>
            <a:pPr marL="457200" lvl="1" indent="-227013" eaLnBrk="1" hangingPunct="1">
              <a:lnSpc>
                <a:spcPct val="80000"/>
              </a:lnSpc>
            </a:pPr>
            <a:r>
              <a:rPr lang="en-US" sz="1600" dirty="0" smtClean="0"/>
              <a:t>37% worked in orgs of 500+ people</a:t>
            </a:r>
          </a:p>
          <a:p>
            <a:pPr marL="457200" lvl="1" indent="-227013" eaLnBrk="1" hangingPunct="1">
              <a:lnSpc>
                <a:spcPct val="80000"/>
              </a:lnSpc>
            </a:pPr>
            <a:r>
              <a:rPr lang="en-US" sz="1600" dirty="0" smtClean="0"/>
              <a:t>20% North American, 69% European, 7% Asia Pacific</a:t>
            </a:r>
          </a:p>
          <a:p>
            <a:pPr marL="57150" indent="-227013" eaLnBrk="1" hangingPunct="1">
              <a:lnSpc>
                <a:spcPct val="80000"/>
              </a:lnSpc>
            </a:pPr>
            <a:r>
              <a:rPr lang="en-US" sz="1800" dirty="0" smtClean="0"/>
              <a:t>Goal of the survey was to discover what approaches to testing agile teams were taking.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Agile Practice Adoption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1293479"/>
              </p:ext>
            </p:extLst>
          </p:nvPr>
        </p:nvGraphicFramePr>
        <p:xfrm>
          <a:off x="539552" y="908720"/>
          <a:ext cx="8229600" cy="5112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5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Testing Strategies on Agile Teams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71% report that most </a:t>
            </a:r>
            <a:r>
              <a:rPr lang="en-CA" sz="2000" dirty="0"/>
              <a:t>or all of </a:t>
            </a:r>
            <a:r>
              <a:rPr lang="en-CA" sz="2000" dirty="0" smtClean="0"/>
              <a:t>their developers </a:t>
            </a:r>
            <a:r>
              <a:rPr lang="en-CA" sz="2000" dirty="0"/>
              <a:t>test their </a:t>
            </a:r>
            <a:r>
              <a:rPr lang="en-CA" sz="2000" dirty="0" smtClean="0"/>
              <a:t>own code</a:t>
            </a:r>
          </a:p>
          <a:p>
            <a:r>
              <a:rPr lang="en-CA" sz="2000" dirty="0" smtClean="0"/>
              <a:t>80% report that testers </a:t>
            </a:r>
            <a:r>
              <a:rPr lang="en-CA" sz="2000" dirty="0"/>
              <a:t>work very closely </a:t>
            </a:r>
            <a:r>
              <a:rPr lang="en-CA" sz="2000" dirty="0" smtClean="0"/>
              <a:t>with programmers </a:t>
            </a:r>
            <a:r>
              <a:rPr lang="en-CA" sz="2000" dirty="0"/>
              <a:t>to test throughout </a:t>
            </a:r>
            <a:r>
              <a:rPr lang="en-CA" sz="2000" dirty="0" smtClean="0"/>
              <a:t>the project</a:t>
            </a:r>
          </a:p>
          <a:p>
            <a:r>
              <a:rPr lang="en-CA" sz="2000" dirty="0" smtClean="0"/>
              <a:t>48% report that team members pair </a:t>
            </a:r>
            <a:r>
              <a:rPr lang="en-CA" sz="2000" dirty="0"/>
              <a:t>on a regular </a:t>
            </a:r>
            <a:r>
              <a:rPr lang="en-CA" sz="2000" dirty="0" smtClean="0"/>
              <a:t>basis</a:t>
            </a:r>
          </a:p>
          <a:p>
            <a:r>
              <a:rPr lang="en-CA" sz="2000" dirty="0" smtClean="0"/>
              <a:t>41% have an </a:t>
            </a:r>
            <a:r>
              <a:rPr lang="en-CA" sz="2000" dirty="0"/>
              <a:t>independent test team </a:t>
            </a:r>
            <a:r>
              <a:rPr lang="en-CA" sz="2000" dirty="0" smtClean="0"/>
              <a:t>working in </a:t>
            </a:r>
            <a:r>
              <a:rPr lang="en-CA" sz="2000" dirty="0"/>
              <a:t>parallel to our development </a:t>
            </a:r>
            <a:r>
              <a:rPr lang="en-CA" sz="2000" dirty="0" smtClean="0"/>
              <a:t>team</a:t>
            </a:r>
          </a:p>
          <a:p>
            <a:r>
              <a:rPr lang="en-CA" sz="2000" dirty="0" smtClean="0"/>
              <a:t>30% have </a:t>
            </a:r>
            <a:r>
              <a:rPr lang="en-CA" sz="2000" dirty="0"/>
              <a:t>an independent test team that </a:t>
            </a:r>
            <a:r>
              <a:rPr lang="en-CA" sz="2000" dirty="0" smtClean="0"/>
              <a:t>will be </a:t>
            </a:r>
            <a:r>
              <a:rPr lang="en-CA" sz="2000" dirty="0"/>
              <a:t>testing at the end of the </a:t>
            </a:r>
            <a:r>
              <a:rPr lang="en-CA" sz="2000" dirty="0" smtClean="0"/>
              <a:t>lifecycle </a:t>
            </a:r>
          </a:p>
          <a:p>
            <a:r>
              <a:rPr lang="en-CA" sz="2000" dirty="0" smtClean="0"/>
              <a:t>29% hold formal </a:t>
            </a:r>
            <a:r>
              <a:rPr lang="en-CA" sz="2000" dirty="0"/>
              <a:t>reviews of code or </a:t>
            </a:r>
            <a:r>
              <a:rPr lang="en-CA" sz="2000" dirty="0" smtClean="0"/>
              <a:t>other artifacts </a:t>
            </a:r>
            <a:r>
              <a:rPr lang="en-CA" sz="2000" dirty="0"/>
              <a:t>throughout </a:t>
            </a:r>
            <a:r>
              <a:rPr lang="en-CA" sz="2000" dirty="0" smtClean="0"/>
              <a:t>development</a:t>
            </a:r>
          </a:p>
          <a:p>
            <a:r>
              <a:rPr lang="en-CA" sz="2000" dirty="0" smtClean="0"/>
              <a:t>68% hold </a:t>
            </a:r>
            <a:r>
              <a:rPr lang="en-CA" sz="2000" dirty="0"/>
              <a:t>informal reviews of code or </a:t>
            </a:r>
            <a:r>
              <a:rPr lang="en-CA" sz="2000" dirty="0" smtClean="0"/>
              <a:t>other artifacts </a:t>
            </a:r>
            <a:r>
              <a:rPr lang="en-CA" sz="2000" dirty="0"/>
              <a:t>throughout </a:t>
            </a:r>
            <a:r>
              <a:rPr lang="en-CA" sz="2000" dirty="0" smtClean="0"/>
              <a:t>development</a:t>
            </a:r>
            <a:endParaRPr lang="en-CA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3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Primary Approach to Acceptance Testing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97765"/>
              </p:ext>
            </p:extLst>
          </p:nvPr>
        </p:nvGraphicFramePr>
        <p:xfrm>
          <a:off x="395288" y="1052512"/>
          <a:ext cx="8425184" cy="4968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5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Primary Approach to </a:t>
            </a:r>
            <a:r>
              <a:rPr lang="en-CA" dirty="0" smtClean="0"/>
              <a:t>Developer Testing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8930302"/>
              </p:ext>
            </p:extLst>
          </p:nvPr>
        </p:nvGraphicFramePr>
        <p:xfrm>
          <a:off x="395288" y="1268760"/>
          <a:ext cx="842518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Challenges Adopting Agile Testing Approaches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en-CA" sz="2000" dirty="0" smtClean="0"/>
              <a:t>Question: </a:t>
            </a:r>
            <a:r>
              <a:rPr lang="en-CA" sz="2000" dirty="0"/>
              <a:t>What has your team found to be the most difficult challenges when </a:t>
            </a:r>
            <a:r>
              <a:rPr lang="en-CA" sz="2000" dirty="0" smtClean="0"/>
              <a:t>adopting agile </a:t>
            </a:r>
            <a:r>
              <a:rPr lang="en-CA" sz="2000" dirty="0"/>
              <a:t>testing approaches? Choose up to three.</a:t>
            </a:r>
            <a:endParaRPr lang="en-CA" sz="2000" dirty="0" smtClean="0"/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 smtClean="0"/>
              <a:t>50%	Getting </a:t>
            </a:r>
            <a:r>
              <a:rPr lang="en-CA" sz="2000" dirty="0"/>
              <a:t>all testing done in the current </a:t>
            </a:r>
            <a:r>
              <a:rPr lang="en-CA" sz="2000" dirty="0" smtClean="0"/>
              <a:t>iteration/sprint</a:t>
            </a:r>
            <a:endParaRPr lang="en-CA" sz="2000" dirty="0"/>
          </a:p>
          <a:p>
            <a:pPr marL="0" indent="0">
              <a:buNone/>
            </a:pPr>
            <a:r>
              <a:rPr lang="en-CA" sz="2000" dirty="0"/>
              <a:t>37%	Adopting test-driven approaches</a:t>
            </a:r>
          </a:p>
          <a:p>
            <a:pPr marL="0" indent="0">
              <a:buNone/>
            </a:pPr>
            <a:r>
              <a:rPr lang="en-CA" sz="2000" dirty="0" smtClean="0"/>
              <a:t>33%	Validating </a:t>
            </a:r>
            <a:r>
              <a:rPr lang="en-CA" sz="2000" dirty="0"/>
              <a:t>non-functional </a:t>
            </a:r>
            <a:r>
              <a:rPr lang="en-CA" sz="2000" dirty="0" smtClean="0"/>
              <a:t>requirements</a:t>
            </a:r>
            <a:endParaRPr lang="en-CA" sz="2000" dirty="0"/>
          </a:p>
          <a:p>
            <a:pPr marL="0" indent="0">
              <a:buNone/>
            </a:pPr>
            <a:r>
              <a:rPr lang="en-CA" sz="2000" dirty="0"/>
              <a:t>33%	Getting stakeholders/customers involved with testing</a:t>
            </a:r>
          </a:p>
          <a:p>
            <a:pPr marL="0" indent="0">
              <a:buNone/>
            </a:pPr>
            <a:r>
              <a:rPr lang="en-CA" sz="2000" dirty="0"/>
              <a:t>27%	Getting developers to test their own code</a:t>
            </a:r>
          </a:p>
          <a:p>
            <a:pPr marL="0" indent="0">
              <a:buNone/>
            </a:pPr>
            <a:r>
              <a:rPr lang="en-CA" sz="2000" dirty="0" smtClean="0"/>
              <a:t>21</a:t>
            </a:r>
            <a:r>
              <a:rPr lang="en-CA" sz="2000" dirty="0"/>
              <a:t>%	User interface testing</a:t>
            </a:r>
          </a:p>
          <a:p>
            <a:pPr marL="0" indent="0">
              <a:buNone/>
            </a:pPr>
            <a:r>
              <a:rPr lang="en-CA" sz="2000" dirty="0" smtClean="0"/>
              <a:t>16%	Learning </a:t>
            </a:r>
            <a:r>
              <a:rPr lang="en-CA" sz="2000" dirty="0"/>
              <a:t>to test throughout the </a:t>
            </a:r>
            <a:r>
              <a:rPr lang="en-CA" sz="2000" dirty="0" smtClean="0"/>
              <a:t>lifecycle</a:t>
            </a:r>
            <a:endParaRPr lang="en-CA" sz="2000" dirty="0"/>
          </a:p>
          <a:p>
            <a:pPr marL="0" indent="0">
              <a:buNone/>
            </a:pPr>
            <a:r>
              <a:rPr lang="en-CA" sz="2000" dirty="0"/>
              <a:t>13%	Adopting new agile testing tools</a:t>
            </a:r>
          </a:p>
          <a:p>
            <a:pPr marL="0" indent="0">
              <a:buNone/>
            </a:pPr>
            <a:r>
              <a:rPr lang="en-CA" sz="2000" dirty="0" smtClean="0"/>
              <a:t>12</a:t>
            </a:r>
            <a:r>
              <a:rPr lang="en-CA" sz="2000" dirty="0"/>
              <a:t>%	Migrating existing testing and quality professionals to agile</a:t>
            </a:r>
          </a:p>
          <a:p>
            <a:pPr marL="0" indent="0">
              <a:buNone/>
            </a:pPr>
            <a:r>
              <a:rPr lang="en-CA" sz="2000" dirty="0" smtClean="0"/>
              <a:t>8</a:t>
            </a:r>
            <a:r>
              <a:rPr lang="en-CA" sz="2000" dirty="0"/>
              <a:t>%	Using our existing testing tools to support agile development</a:t>
            </a:r>
          </a:p>
          <a:p>
            <a:pPr marL="0" indent="0">
              <a:buNone/>
            </a:pPr>
            <a:r>
              <a:rPr lang="en-CA" sz="2000" dirty="0" smtClean="0"/>
              <a:t>8%	Remaining </a:t>
            </a:r>
            <a:r>
              <a:rPr lang="en-CA" sz="2000" dirty="0"/>
              <a:t>regulatory </a:t>
            </a:r>
            <a:r>
              <a:rPr lang="en-CA" sz="2000" dirty="0" smtClean="0"/>
              <a:t>compliant</a:t>
            </a:r>
            <a:endParaRPr lang="en-CA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5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About SA+A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Scott Ambler + Associates (SAA) is a boutique consulting firm that specializes in helping organizations adopt disciplined agile strategies, particularly at scale.  We offer training, coaching, and transformation services.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Our website is </a:t>
            </a:r>
            <a:r>
              <a:rPr lang="en-CA" dirty="0" smtClean="0">
                <a:hlinkClick r:id="rId2"/>
              </a:rPr>
              <a:t>www.ScottAmbler.com</a:t>
            </a:r>
            <a:r>
              <a:rPr lang="en-CA" dirty="0" smtClean="0"/>
              <a:t>.  We can help.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© 2012 Scott W. Ambler www.ambysoft.com/surveys/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8694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542</Words>
  <Application>Microsoft Office PowerPoint</Application>
  <PresentationFormat>On-screen Show (4:3)</PresentationFormat>
  <Paragraphs>75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Agile Testing Survey 2012 November 2012</vt:lpstr>
      <vt:lpstr>How To Use These Slides</vt:lpstr>
      <vt:lpstr>About the Survey</vt:lpstr>
      <vt:lpstr>Agile Practice Adoption</vt:lpstr>
      <vt:lpstr>Testing Strategies on Agile Teams</vt:lpstr>
      <vt:lpstr>Primary Approach to Acceptance Testing</vt:lpstr>
      <vt:lpstr>Primary Approach to Developer Testing</vt:lpstr>
      <vt:lpstr>Challenges Adopting Agile Testing Approaches</vt:lpstr>
      <vt:lpstr>About SA+A</vt:lpstr>
    </vt:vector>
  </TitlesOfParts>
  <Company>Ambysoft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Agile Testing Survey Results</dc:title>
  <dc:creator>Scott W. Ambler</dc:creator>
  <cp:lastModifiedBy>Scott W. Ambler</cp:lastModifiedBy>
  <cp:revision>163</cp:revision>
  <dcterms:created xsi:type="dcterms:W3CDTF">2007-05-09T10:52:38Z</dcterms:created>
  <dcterms:modified xsi:type="dcterms:W3CDTF">2012-11-23T13:55:36Z</dcterms:modified>
</cp:coreProperties>
</file>