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7" r:id="rId3"/>
    <p:sldId id="288" r:id="rId4"/>
    <p:sldId id="315" r:id="rId5"/>
    <p:sldId id="319" r:id="rId6"/>
    <p:sldId id="317" r:id="rId7"/>
    <p:sldId id="316" r:id="rId8"/>
    <p:sldId id="318" r:id="rId9"/>
    <p:sldId id="310" r:id="rId10"/>
    <p:sldId id="29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FF1B"/>
    <a:srgbClr val="66FF17"/>
    <a:srgbClr val="6DB8DD"/>
    <a:srgbClr val="7FC0E1"/>
    <a:srgbClr val="21A0FF"/>
    <a:srgbClr val="970000"/>
    <a:srgbClr val="99FF99"/>
    <a:srgbClr val="00FF99"/>
    <a:srgbClr val="FFC40B"/>
    <a:srgbClr val="BA7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7" autoAdjust="0"/>
    <p:restoredTop sz="92623" autoAdjust="0"/>
  </p:normalViewPr>
  <p:slideViewPr>
    <p:cSldViewPr>
      <p:cViewPr>
        <p:scale>
          <a:sx n="100" d="100"/>
          <a:sy n="100" d="100"/>
        </p:scale>
        <p:origin x="-191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5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8000"/>
              </a:solidFill>
            </c:spPr>
          </c:dPt>
          <c:dPt>
            <c:idx val="1"/>
            <c:bubble3D val="0"/>
            <c:spPr>
              <a:solidFill>
                <a:srgbClr val="800000"/>
              </a:solidFill>
            </c:spPr>
          </c:dPt>
          <c:dLbls>
            <c:dLbl>
              <c:idx val="0"/>
              <c:layout>
                <c:manualLayout>
                  <c:x val="0.110432906824147"/>
                  <c:y val="-0.091876230314960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907380249343832"/>
                  <c:y val="0.0093762303149606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0.87</c:v>
                </c:pt>
                <c:pt idx="1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9439124487004"/>
          <c:y val="0.117816091954023"/>
          <c:w val="0.778385772913817"/>
          <c:h val="0.649425287356322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DD0806"/>
            </a:solidFill>
            <a:ln w="9090">
              <a:solidFill>
                <a:srgbClr val="000000"/>
              </a:solidFill>
              <a:prstDash val="solid"/>
            </a:ln>
          </c:spPr>
          <c:explosion val="7"/>
          <c:dPt>
            <c:idx val="0"/>
            <c:bubble3D val="0"/>
          </c:dPt>
          <c:dPt>
            <c:idx val="1"/>
            <c:bubble3D val="0"/>
            <c:spPr>
              <a:solidFill>
                <a:srgbClr val="FF6600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CF305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99CC00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1FB714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0939944251154652"/>
                  <c:y val="-0.16125652714463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0355016550575286"/>
                  <c:y val="0.0334458870751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0743829579442104"/>
                  <c:y val="-0.1172880232076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%" sourceLinked="0"/>
            <c:spPr>
              <a:noFill/>
              <a:ln w="1818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No strategy to fix</c:v>
                </c:pt>
                <c:pt idx="1">
                  <c:v>Rewrite all applications at once</c:v>
                </c:pt>
                <c:pt idx="2">
                  <c:v>Hope we don't make it worse</c:v>
                </c:pt>
                <c:pt idx="3">
                  <c:v>Database refactoring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38.0</c:v>
                </c:pt>
                <c:pt idx="1">
                  <c:v>6.0</c:v>
                </c:pt>
                <c:pt idx="2">
                  <c:v>24.0</c:v>
                </c:pt>
                <c:pt idx="3">
                  <c:v>32.0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rgbClr val="DD2D32"/>
            </a:solidFill>
            <a:ln w="9090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63AAFE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rgbClr val="FFF58C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4EE257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711FF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18180">
                <a:noFill/>
              </a:ln>
            </c:spPr>
            <c:txPr>
              <a:bodyPr/>
              <a:lstStyle/>
              <a:p>
                <a:pPr>
                  <a:defRPr sz="1414" b="1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No strategy to fix</c:v>
                </c:pt>
                <c:pt idx="1">
                  <c:v>Rewrite all applications at once</c:v>
                </c:pt>
                <c:pt idx="2">
                  <c:v>Hope we don't make it worse</c:v>
                </c:pt>
                <c:pt idx="3">
                  <c:v>Database refactoring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rgbClr val="FFF58C"/>
            </a:solidFill>
            <a:ln w="9090">
              <a:solidFill>
                <a:srgbClr val="000000"/>
              </a:solidFill>
              <a:prstDash val="solid"/>
            </a:ln>
          </c:spPr>
          <c:explosion val="7"/>
          <c:dPt>
            <c:idx val="0"/>
            <c:bubble3D val="0"/>
            <c:spPr>
              <a:solidFill>
                <a:srgbClr val="63AAFE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DD2D32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rgbClr val="4EE257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711FF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18180">
                <a:noFill/>
              </a:ln>
            </c:spPr>
            <c:txPr>
              <a:bodyPr/>
              <a:lstStyle/>
              <a:p>
                <a:pPr>
                  <a:defRPr sz="1414" b="1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No strategy to fix</c:v>
                </c:pt>
                <c:pt idx="1">
                  <c:v>Rewrite all applications at once</c:v>
                </c:pt>
                <c:pt idx="2">
                  <c:v>Hope we don't make it worse</c:v>
                </c:pt>
                <c:pt idx="3">
                  <c:v>Database refactoring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</c:strCache>
            </c:strRef>
          </c:tx>
          <c:spPr>
            <a:solidFill>
              <a:srgbClr val="4EE257"/>
            </a:solidFill>
            <a:ln w="9090">
              <a:solidFill>
                <a:srgbClr val="000000"/>
              </a:solidFill>
              <a:prstDash val="solid"/>
            </a:ln>
          </c:spPr>
          <c:explosion val="7"/>
          <c:dPt>
            <c:idx val="0"/>
            <c:bubble3D val="0"/>
            <c:spPr>
              <a:solidFill>
                <a:srgbClr val="63AAFE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DD2D32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58C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</c:dPt>
          <c:dPt>
            <c:idx val="4"/>
            <c:bubble3D val="0"/>
            <c:spPr>
              <a:solidFill>
                <a:srgbClr val="6711FF"/>
              </a:solidFill>
              <a:ln w="909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18180">
                <a:noFill/>
              </a:ln>
            </c:spPr>
            <c:txPr>
              <a:bodyPr/>
              <a:lstStyle/>
              <a:p>
                <a:pPr>
                  <a:defRPr sz="1414" b="1" i="0" u="none" strike="noStrike" baseline="0">
                    <a:solidFill>
                      <a:srgbClr val="000000"/>
                    </a:solidFill>
                    <a:latin typeface="Tahoma"/>
                    <a:ea typeface="Tahoma"/>
                    <a:cs typeface="Tahoma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No strategy to fix</c:v>
                </c:pt>
                <c:pt idx="1">
                  <c:v>Rewrite all applications at once</c:v>
                </c:pt>
                <c:pt idx="2">
                  <c:v>Hope we don't make it worse</c:v>
                </c:pt>
                <c:pt idx="3">
                  <c:v>Database refactoring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18180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414" b="1" i="0" u="none" strike="noStrike" baseline="0">
          <a:solidFill>
            <a:srgbClr val="000000"/>
          </a:solidFill>
          <a:latin typeface="Tahoma"/>
          <a:ea typeface="Tahoma"/>
          <a:cs typeface="Tahoma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3366FF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0.00554176018808159"/>
                  <c:y val="-0.004224973006797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475985377129626"/>
                  <c:y val="0.002072035042084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Not allowed to</c:v>
                </c:pt>
                <c:pt idx="1">
                  <c:v>Don't know it exists</c:v>
                </c:pt>
                <c:pt idx="2">
                  <c:v>Don't know they should do so</c:v>
                </c:pt>
                <c:pt idx="3">
                  <c:v>Data group too hard to work with</c:v>
                </c:pt>
                <c:pt idx="4">
                  <c:v>Data group offers little value</c:v>
                </c:pt>
                <c:pt idx="5">
                  <c:v>Data group too slow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0.08</c:v>
                </c:pt>
                <c:pt idx="1">
                  <c:v>0.15</c:v>
                </c:pt>
                <c:pt idx="2">
                  <c:v>0.46</c:v>
                </c:pt>
                <c:pt idx="3">
                  <c:v>0.46</c:v>
                </c:pt>
                <c:pt idx="4">
                  <c:v>0.46</c:v>
                </c:pt>
                <c:pt idx="5">
                  <c:v>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068578216"/>
        <c:axId val="-2070003928"/>
      </c:barChart>
      <c:valAx>
        <c:axId val="-207000392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-2068578216"/>
        <c:crosses val="autoZero"/>
        <c:crossBetween val="between"/>
      </c:valAx>
      <c:catAx>
        <c:axId val="-2068578216"/>
        <c:scaling>
          <c:orientation val="minMax"/>
        </c:scaling>
        <c:delete val="0"/>
        <c:axPos val="l"/>
        <c:majorTickMark val="out"/>
        <c:minorTickMark val="none"/>
        <c:tickLblPos val="nextTo"/>
        <c:crossAx val="-207000392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3366FF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0.00554176018808159"/>
                  <c:y val="-0.004224973006797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475985377129626"/>
                  <c:y val="0.002072035042084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Automated testing by developers</c:v>
                </c:pt>
                <c:pt idx="1">
                  <c:v>Automated testing by QA</c:v>
                </c:pt>
                <c:pt idx="2">
                  <c:v>Manual DB testing by developers</c:v>
                </c:pt>
                <c:pt idx="3">
                  <c:v>Manual DB testing by Quality Assurance (QA)</c:v>
                </c:pt>
                <c:pt idx="4">
                  <c:v>Some form of DB testing (manual or automatic)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0.23</c:v>
                </c:pt>
                <c:pt idx="1">
                  <c:v>0.26</c:v>
                </c:pt>
                <c:pt idx="2">
                  <c:v>0.26</c:v>
                </c:pt>
                <c:pt idx="3">
                  <c:v>0.46</c:v>
                </c:pt>
                <c:pt idx="4">
                  <c:v>0.74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070743688"/>
        <c:axId val="-2070746920"/>
      </c:barChart>
      <c:valAx>
        <c:axId val="-207074692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-2070743688"/>
        <c:crosses val="autoZero"/>
        <c:crossBetween val="between"/>
      </c:valAx>
      <c:catAx>
        <c:axId val="-2070743688"/>
        <c:scaling>
          <c:orientation val="minMax"/>
        </c:scaling>
        <c:delete val="0"/>
        <c:axPos val="l"/>
        <c:majorTickMark val="out"/>
        <c:minorTickMark val="none"/>
        <c:tickLblPos val="nextTo"/>
        <c:crossAx val="-207074692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39846-79AA-1E4A-8224-7528FE7499E9}" type="datetimeFigureOut">
              <a:rPr lang="en-US" smtClean="0"/>
              <a:t>16-07-24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AC638-9BC1-9748-A677-E78A880E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881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D52BBF-4136-4340-8AD4-BEF8EE74C6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977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AE877-16B8-44FF-A85E-A0CB12A44253}" type="slidenum">
              <a:rPr lang="en-US"/>
              <a:pPr/>
              <a:t>1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A18283-7A7D-4776-809D-04466587AB01}" type="slidenum">
              <a:rPr lang="en-US"/>
              <a:pPr/>
              <a:t>2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7609E3-79F2-4309-94A6-C405EC1577D5}" type="slidenum">
              <a:rPr lang="en-US"/>
              <a:pPr/>
              <a:t>3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80000"/>
              </a:lnSpc>
            </a:pPr>
            <a:r>
              <a:rPr lang="en-US" sz="1200" dirty="0" smtClean="0"/>
              <a:t>A</a:t>
            </a:r>
            <a:r>
              <a:rPr lang="en-US" sz="1200" baseline="0" dirty="0" smtClean="0"/>
              <a:t> bit disappointed with only 54 responses.</a:t>
            </a:r>
            <a:r>
              <a:rPr lang="en-US" sz="1200" dirty="0" smtClean="0"/>
              <a:t> It is very difficult to get people to fill out a survey that is focused on data issues.</a:t>
            </a:r>
          </a:p>
          <a:p>
            <a:pPr marL="228600" indent="-228600">
              <a:lnSpc>
                <a:spcPct val="80000"/>
              </a:lnSpc>
            </a:pPr>
            <a:endParaRPr lang="en-US" sz="120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Data</a:t>
            </a:r>
            <a:r>
              <a:rPr lang="en-CA" baseline="0" dirty="0" smtClean="0"/>
              <a:t> can only be a corporate asset when it is sound, timely, and easily accessible. Organizations must investment in concrete data quality techniques to make their data sources sound.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2BBF-4136-4340-8AD4-BEF8EE74C68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23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9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5366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1666" indent="-281410" defTabSz="953668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25641" indent="-225128" defTabSz="953668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575897" indent="-225128" defTabSz="953668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26153" indent="-225128" defTabSz="953668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476410" indent="-225128" defTabSz="953668" eaLnBrk="0" fontAlgn="base" hangingPunct="0">
              <a:spcBef>
                <a:spcPct val="25000"/>
              </a:spcBef>
              <a:spcAft>
                <a:spcPct val="0"/>
              </a:spcAft>
              <a:buFont typeface="Wingdings" charset="0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26665" indent="-225128" defTabSz="953668" eaLnBrk="0" fontAlgn="base" hangingPunct="0">
              <a:spcBef>
                <a:spcPct val="25000"/>
              </a:spcBef>
              <a:spcAft>
                <a:spcPct val="0"/>
              </a:spcAft>
              <a:buFont typeface="Wingdings" charset="0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376921" indent="-225128" defTabSz="953668" eaLnBrk="0" fontAlgn="base" hangingPunct="0">
              <a:spcBef>
                <a:spcPct val="25000"/>
              </a:spcBef>
              <a:spcAft>
                <a:spcPct val="0"/>
              </a:spcAft>
              <a:buFont typeface="Wingdings" charset="0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27177" indent="-225128" defTabSz="953668" eaLnBrk="0" fontAlgn="base" hangingPunct="0">
              <a:spcBef>
                <a:spcPct val="25000"/>
              </a:spcBef>
              <a:spcAft>
                <a:spcPct val="0"/>
              </a:spcAft>
              <a:buFont typeface="Wingdings" charset="0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>
                <a:latin typeface="Arial Narrow" charset="0"/>
              </a:rPr>
              <a:t>Agile For Data Professionals</a:t>
            </a:r>
            <a:endParaRPr lang="en-US" i="1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http://www.ambysoft.com/surveys/dataQualitySeptember2006.html</a:t>
            </a:r>
          </a:p>
          <a:p>
            <a:pPr eaLnBrk="1" hangingPunct="1"/>
            <a:endParaRPr lang="en-US">
              <a:latin typeface="Times New Roman" charset="0"/>
            </a:endParaRPr>
          </a:p>
          <a:p>
            <a:pPr eaLnBrk="1" hangingPunct="1"/>
            <a:r>
              <a:rPr lang="en-US">
                <a:latin typeface="Times New Roman" charset="0"/>
              </a:rPr>
              <a:t>See Whence Data Quality?  at http://www.drdobbs.com/database/196900212</a:t>
            </a:r>
          </a:p>
        </p:txBody>
      </p:sp>
    </p:spTree>
    <p:extLst>
      <p:ext uri="{BB962C8B-B14F-4D97-AF65-F5344CB8AC3E}">
        <p14:creationId xmlns:p14="http://schemas.microsoft.com/office/powerpoint/2010/main" val="1400361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2BBF-4136-4340-8AD4-BEF8EE74C68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23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Roughly</a:t>
            </a:r>
            <a:r>
              <a:rPr lang="en-CA" baseline="0" dirty="0" smtClean="0"/>
              <a:t> ¾ organizations are doing some form of DB testing.  However, only ¼ is doing automated regression testing run by developers, which is far too low.  I would hope this would be closer to 75-80%. 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2BBF-4136-4340-8AD4-BEF8EE74C68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2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16013" y="6245225"/>
            <a:ext cx="6769100" cy="476250"/>
          </a:xfrm>
        </p:spPr>
        <p:txBody>
          <a:bodyPr/>
          <a:lstStyle>
            <a:lvl1pPr>
              <a:defRPr sz="1100"/>
            </a:lvl1pPr>
          </a:lstStyle>
          <a:p>
            <a:r>
              <a:rPr lang="en-CA" smtClean="0"/>
              <a:t>Copyright 2016 Scott Ambler + Associates</a:t>
            </a:r>
            <a:endParaRPr lang="en-US" dirty="0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AECF76-AD81-40D8-8F55-A343CF74177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309320"/>
            <a:ext cx="1795276" cy="4419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DA3AC-DF8B-49AD-BEA1-458DA4ABF6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75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0"/>
            <a:ext cx="2071687" cy="5578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67425" cy="5578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A495-C402-4B14-BD04-69D0084DD3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1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9F5D6-A076-40B7-B4E4-89CD9C7490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1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1A616-C46D-4CE7-B582-562E10F45D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2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0525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288" y="10525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09BC1-9512-497F-8544-483BC5D34D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4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39699-4FDD-4C3D-A35B-3E1DA4E1D2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9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DA5D6-17C4-422E-B42B-4F7443268C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0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F2282-402E-4970-97AA-F5D3738B23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162EF-EE55-49B9-9FC2-10CD4FD686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0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0E6C48-8BC3-41F2-B038-8BE545E50C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0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0"/>
            <a:ext cx="785971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0525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8888" y="6524625"/>
            <a:ext cx="65532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n-CA" smtClean="0"/>
              <a:t>Copyright 2016 Scott Ambler + Associates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76C3DA-EE2F-42F7-A35A-6456E5428F9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309320"/>
            <a:ext cx="1795276" cy="4419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ttambler.com/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cottwambler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ambysoft.com/survey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bysoft.com/surveys/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15616" y="6237312"/>
            <a:ext cx="6769100" cy="476250"/>
          </a:xfrm>
        </p:spPr>
        <p:txBody>
          <a:bodyPr/>
          <a:lstStyle/>
          <a:p>
            <a:r>
              <a:rPr lang="en-CA" smtClean="0"/>
              <a:t>Copyright 2016 Scott Ambler + Associates</a:t>
            </a:r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341438"/>
            <a:ext cx="7772400" cy="1470025"/>
          </a:xfrm>
        </p:spPr>
        <p:txBody>
          <a:bodyPr/>
          <a:lstStyle/>
          <a:p>
            <a:r>
              <a:rPr lang="en-US" sz="3200" dirty="0" smtClean="0"/>
              <a:t>2016 Data Quality</a:t>
            </a:r>
            <a:br>
              <a:rPr lang="en-US" sz="3200" dirty="0" smtClean="0"/>
            </a:br>
            <a:r>
              <a:rPr lang="en-US" sz="3200" dirty="0" smtClean="0"/>
              <a:t>Survey </a:t>
            </a:r>
            <a:r>
              <a:rPr lang="en-US" sz="3200" dirty="0"/>
              <a:t>Results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284538"/>
            <a:ext cx="9144000" cy="2449512"/>
          </a:xfrm>
        </p:spPr>
        <p:txBody>
          <a:bodyPr/>
          <a:lstStyle/>
          <a:p>
            <a:r>
              <a:rPr lang="en-US" dirty="0"/>
              <a:t>Scott W. </a:t>
            </a:r>
            <a:r>
              <a:rPr lang="en-US" dirty="0" smtClean="0"/>
              <a:t>Ambler</a:t>
            </a:r>
          </a:p>
          <a:p>
            <a:r>
              <a:rPr lang="en-US" dirty="0" smtClean="0">
                <a:hlinkClick r:id="rId3"/>
              </a:rPr>
              <a:t>www.scottambler.com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scottwambler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293096"/>
            <a:ext cx="314101" cy="2673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About SA+A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Scott Ambler + Associates (SAA) is a IT management consulting firm that specializes in helping organizations adopt disciplined agile strategies, particularly at scale.  We offer training, coaching, and transformation services.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Our website is </a:t>
            </a:r>
            <a:r>
              <a:rPr lang="en-CA" dirty="0" smtClean="0">
                <a:hlinkClick r:id="rId2"/>
              </a:rPr>
              <a:t>ScottAmbler.com</a:t>
            </a:r>
            <a:r>
              <a:rPr lang="en-CA" dirty="0" smtClean="0"/>
              <a:t>.  We can help.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Copyright 2016 Scott Ambler + Associates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0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2016 Scott Ambler + Associates</a:t>
            </a:r>
            <a:endParaRPr lang="en-US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Use These Slides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have provided these slides, and the raw data behind them, so that others can use them in their own work.</a:t>
            </a:r>
          </a:p>
          <a:p>
            <a:r>
              <a:rPr lang="en-US" dirty="0"/>
              <a:t>You may reuse all, or a part of, this slide deck as long as you provide a clear reference to the source.</a:t>
            </a:r>
          </a:p>
          <a:p>
            <a:r>
              <a:rPr lang="en-US" dirty="0"/>
              <a:t>The suggested reference is: </a:t>
            </a:r>
            <a:r>
              <a:rPr lang="en-US" dirty="0" smtClean="0"/>
              <a:t>2016 Data Quality Survey </a:t>
            </a:r>
            <a:r>
              <a:rPr lang="en-US" dirty="0"/>
              <a:t>posted at </a:t>
            </a:r>
            <a:r>
              <a:rPr lang="en-US" dirty="0" smtClean="0">
                <a:hlinkClick r:id="rId3"/>
              </a:rPr>
              <a:t>www.ambysoft.com/surveys/</a:t>
            </a:r>
            <a:r>
              <a:rPr lang="en-US" dirty="0"/>
              <a:t>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Some slides </a:t>
            </a:r>
            <a:r>
              <a:rPr lang="en-US" dirty="0">
                <a:solidFill>
                  <a:srgbClr val="FF0000"/>
                </a:solidFill>
              </a:rPr>
              <a:t>have notes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2016 Scott Ambler + Associates</a:t>
            </a:r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859712" cy="1143000"/>
          </a:xfrm>
        </p:spPr>
        <p:txBody>
          <a:bodyPr/>
          <a:lstStyle/>
          <a:p>
            <a:r>
              <a:rPr lang="en-US"/>
              <a:t>About the Survey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268760"/>
            <a:ext cx="6264696" cy="4349750"/>
          </a:xfrm>
        </p:spPr>
        <p:txBody>
          <a:bodyPr/>
          <a:lstStyle/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Ran during June 2016 under the title “2016 Data Quality Survey”</a:t>
            </a:r>
            <a:endParaRPr lang="en-US" sz="1800" dirty="0"/>
          </a:p>
          <a:p>
            <a:pPr marL="228600" indent="-228600">
              <a:lnSpc>
                <a:spcPct val="80000"/>
              </a:lnSpc>
            </a:pPr>
            <a:endParaRPr lang="en-US" sz="1800" dirty="0" smtClean="0"/>
          </a:p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Survey </a:t>
            </a:r>
            <a:r>
              <a:rPr lang="en-US" sz="1800" dirty="0"/>
              <a:t>link included in:</a:t>
            </a:r>
          </a:p>
          <a:p>
            <a:pPr marL="457200" lvl="1" indent="-227013">
              <a:lnSpc>
                <a:spcPct val="80000"/>
              </a:lnSpc>
            </a:pPr>
            <a:r>
              <a:rPr lang="en-US" sz="1800" dirty="0">
                <a:hlinkClick r:id="rId3"/>
              </a:rPr>
              <a:t>www.ambysoft.com/surveys/</a:t>
            </a:r>
            <a:r>
              <a:rPr lang="en-US" sz="1800" dirty="0"/>
              <a:t> </a:t>
            </a:r>
            <a:r>
              <a:rPr lang="en-US" sz="1800" dirty="0" smtClean="0"/>
              <a:t>page</a:t>
            </a:r>
          </a:p>
          <a:p>
            <a:pPr marL="457200" lvl="1" indent="-227013">
              <a:lnSpc>
                <a:spcPct val="80000"/>
              </a:lnSpc>
            </a:pPr>
            <a:r>
              <a:rPr lang="en-US" sz="1800" dirty="0" smtClean="0"/>
              <a:t>Posting </a:t>
            </a:r>
            <a:r>
              <a:rPr lang="en-US" sz="1800" dirty="0"/>
              <a:t>to </a:t>
            </a:r>
            <a:r>
              <a:rPr lang="en-US" sz="1800" dirty="0" smtClean="0"/>
              <a:t>TDWI, IASA, and Disciplined Agile discussion groups </a:t>
            </a:r>
            <a:r>
              <a:rPr lang="en-US" sz="1800" dirty="0"/>
              <a:t>on </a:t>
            </a:r>
            <a:r>
              <a:rPr lang="en-US" sz="1800" dirty="0" smtClean="0"/>
              <a:t>LinkedIn</a:t>
            </a:r>
          </a:p>
          <a:p>
            <a:pPr marL="457200" lvl="1" indent="-227013">
              <a:lnSpc>
                <a:spcPct val="80000"/>
              </a:lnSpc>
            </a:pPr>
            <a:r>
              <a:rPr lang="en-US" sz="1800" dirty="0" smtClean="0"/>
              <a:t>Twitter postings via @</a:t>
            </a:r>
            <a:r>
              <a:rPr lang="en-US" sz="1800" dirty="0" err="1" smtClean="0"/>
              <a:t>scottwambler</a:t>
            </a:r>
            <a:endParaRPr lang="en-US" sz="1800" dirty="0" smtClean="0"/>
          </a:p>
          <a:p>
            <a:pPr marL="457200" lvl="1" indent="-227013">
              <a:lnSpc>
                <a:spcPct val="80000"/>
              </a:lnSpc>
            </a:pPr>
            <a:endParaRPr lang="en-US" sz="1800" dirty="0" smtClean="0"/>
          </a:p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Data</a:t>
            </a:r>
            <a:r>
              <a:rPr lang="en-US" sz="1800" dirty="0"/>
              <a:t>, summary, and slides downloadable from </a:t>
            </a:r>
            <a:r>
              <a:rPr lang="en-US" sz="1800" dirty="0">
                <a:hlinkClick r:id="rId3"/>
              </a:rPr>
              <a:t>www.ambysoft.com/surveys/</a:t>
            </a:r>
            <a:endParaRPr lang="en-US" sz="1800" dirty="0"/>
          </a:p>
          <a:p>
            <a:pPr marL="228600" indent="-228600">
              <a:lnSpc>
                <a:spcPct val="80000"/>
              </a:lnSpc>
            </a:pPr>
            <a:endParaRPr lang="en-US" sz="1800" dirty="0" smtClean="0"/>
          </a:p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54 respondents </a:t>
            </a:r>
          </a:p>
          <a:p>
            <a:pPr marL="228600" indent="-228600">
              <a:lnSpc>
                <a:spcPct val="80000"/>
              </a:lnSpc>
            </a:pPr>
            <a:endParaRPr lang="en-US" sz="1800" dirty="0"/>
          </a:p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Many questions included an “I don’t know” or N/A option.  When processing the data from those questions, we have excluded those answers from the analysis.</a:t>
            </a:r>
            <a:endParaRPr lang="en-US" sz="1800" dirty="0"/>
          </a:p>
        </p:txBody>
      </p:sp>
      <p:pic>
        <p:nvPicPr>
          <p:cNvPr id="3074" name="Picture 2" descr="C:\Users\Scott Ambler\AppData\Local\Microsoft\Windows\Temporary Internet Files\Content.IE5\Y5L54AIN\MC900434784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988840"/>
            <a:ext cx="2542098" cy="254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Data Considered to be a Corporate Asset?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2016 Scott Ambler + Associates</a:t>
            </a:r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72240414"/>
              </p:ext>
            </p:extLst>
          </p:nvPr>
        </p:nvGraphicFramePr>
        <p:xfrm>
          <a:off x="827584" y="548680"/>
          <a:ext cx="7608168" cy="5072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4427984" y="6090592"/>
            <a:ext cx="44648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Source: 2016 Data Quality Survey</a:t>
            </a:r>
            <a:endParaRPr lang="en-US" sz="16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34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" y="73025"/>
            <a:ext cx="8999538" cy="471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000" dirty="0">
                <a:cs typeface="Arial" charset="0"/>
              </a:rPr>
              <a:t>Current </a:t>
            </a:r>
            <a:r>
              <a:rPr lang="en-US" sz="3000" dirty="0" smtClean="0">
                <a:cs typeface="Arial" charset="0"/>
              </a:rPr>
              <a:t>State: Data Quality</a:t>
            </a:r>
            <a:endParaRPr lang="en-US" sz="3000" dirty="0">
              <a:cs typeface="Arial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764704"/>
            <a:ext cx="8496944" cy="172819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000" dirty="0" smtClean="0">
                <a:latin typeface="Arial" charset="0"/>
                <a:cs typeface="Arial" charset="0"/>
              </a:rPr>
              <a:t>92% </a:t>
            </a:r>
            <a:r>
              <a:rPr lang="en-US" sz="2000" dirty="0">
                <a:latin typeface="Arial" charset="0"/>
                <a:cs typeface="Arial" charset="0"/>
              </a:rPr>
              <a:t>of </a:t>
            </a:r>
            <a:r>
              <a:rPr lang="en-US" sz="2000" dirty="0" smtClean="0">
                <a:latin typeface="Arial" charset="0"/>
                <a:cs typeface="Arial" charset="0"/>
              </a:rPr>
              <a:t>respondents indicated that their organization had data quality problems</a:t>
            </a:r>
          </a:p>
          <a:p>
            <a:pPr marL="0" indent="0" eaLnBrk="1" hangingPunct="1">
              <a:buNone/>
            </a:pPr>
            <a:endParaRPr lang="en-US" sz="2000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None/>
            </a:pPr>
            <a:endParaRPr lang="en-US" sz="2000" dirty="0">
              <a:latin typeface="Arial" charset="0"/>
              <a:cs typeface="Arial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latin typeface="Arial" charset="0"/>
                <a:cs typeface="Arial" charset="0"/>
              </a:rPr>
              <a:t>Their strategy to fix the problems:</a:t>
            </a:r>
            <a:endParaRPr lang="en-US" sz="2000" dirty="0">
              <a:latin typeface="Arial" charset="0"/>
              <a:cs typeface="Arial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47675" y="6069013"/>
            <a:ext cx="86963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lang="en-US" sz="1600" dirty="0">
                <a:solidFill>
                  <a:srgbClr val="006699"/>
                </a:solidFill>
              </a:rPr>
              <a:t>Source: </a:t>
            </a:r>
            <a:r>
              <a:rPr lang="en-US" sz="1600" dirty="0" smtClean="0">
                <a:solidFill>
                  <a:srgbClr val="006699"/>
                </a:solidFill>
              </a:rPr>
              <a:t>SA+A 2016 </a:t>
            </a:r>
            <a:r>
              <a:rPr lang="en-US" sz="1600" dirty="0">
                <a:solidFill>
                  <a:srgbClr val="006699"/>
                </a:solidFill>
              </a:rPr>
              <a:t>Data Quality Survey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© Disciplined Agile Consortium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52A6-BDF0-4C1E-9637-52EAD4C28AE3}" type="slidenum">
              <a:rPr lang="en-CA" smtClean="0"/>
              <a:pPr/>
              <a:t>5</a:t>
            </a:fld>
            <a:endParaRPr lang="en-C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59993"/>
              </p:ext>
            </p:extLst>
          </p:nvPr>
        </p:nvGraphicFramePr>
        <p:xfrm>
          <a:off x="683568" y="2492896"/>
          <a:ext cx="7562577" cy="371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777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24% of developers get training in data skills</a:t>
            </a:r>
          </a:p>
          <a:p>
            <a:r>
              <a:rPr lang="en-US" dirty="0" smtClean="0"/>
              <a:t>34% of data professionals get training in development skills</a:t>
            </a:r>
          </a:p>
          <a:p>
            <a:r>
              <a:rPr lang="en-US" dirty="0" smtClean="0"/>
              <a:t>Of the organizations without automated database testing, only 28% have thought about doing so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2016 Scott Ambler + Associates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9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0"/>
            <a:ext cx="7859712" cy="764704"/>
          </a:xfrm>
        </p:spPr>
        <p:txBody>
          <a:bodyPr/>
          <a:lstStyle/>
          <a:p>
            <a:r>
              <a:rPr lang="en-US" dirty="0" smtClean="0"/>
              <a:t>52% of Application Development Teams Choose to Avoid Their Organization’s Data Group.  Reasons Why: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2016 Scott Ambler + Associates</a:t>
            </a:r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98431198"/>
              </p:ext>
            </p:extLst>
          </p:nvPr>
        </p:nvGraphicFramePr>
        <p:xfrm>
          <a:off x="323528" y="980728"/>
          <a:ext cx="8112224" cy="521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4427984" y="6090592"/>
            <a:ext cx="44648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Source: 2016 Data Quality Survey</a:t>
            </a:r>
            <a:endParaRPr lang="en-US" sz="16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757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0"/>
            <a:ext cx="7859712" cy="764704"/>
          </a:xfrm>
        </p:spPr>
        <p:txBody>
          <a:bodyPr/>
          <a:lstStyle/>
          <a:p>
            <a:r>
              <a:rPr lang="en-US" dirty="0" smtClean="0"/>
              <a:t>Approaches to Database Testing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2016 Scott Ambler + Associates</a:t>
            </a:r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671972554"/>
              </p:ext>
            </p:extLst>
          </p:nvPr>
        </p:nvGraphicFramePr>
        <p:xfrm>
          <a:off x="323528" y="980728"/>
          <a:ext cx="8112224" cy="521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4427984" y="6090592"/>
            <a:ext cx="44648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Source: 2016 Data Quality Survey</a:t>
            </a:r>
            <a:endParaRPr lang="en-US" sz="16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602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706090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Got Discipline?</a:t>
            </a:r>
            <a:endParaRPr lang="en-CA" sz="6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2016 Scott Ambler + Associates</a:t>
            </a:r>
            <a:endParaRPr lang="en-CA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284984"/>
            <a:ext cx="9144000" cy="151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DisciplinedAgileConsortium.org</a:t>
            </a:r>
          </a:p>
          <a:p>
            <a:pPr algn="ctr"/>
            <a:r>
              <a:rPr lang="en-US" dirty="0" smtClean="0"/>
              <a:t>DisciplinedAgileDelivery.com</a:t>
            </a:r>
          </a:p>
          <a:p>
            <a:pPr algn="ctr"/>
            <a:r>
              <a:rPr lang="en-US" dirty="0" smtClean="0"/>
              <a:t>ScottAmbler.com</a:t>
            </a:r>
            <a:endParaRPr lang="en-CA" dirty="0"/>
          </a:p>
        </p:txBody>
      </p:sp>
      <p:pic>
        <p:nvPicPr>
          <p:cNvPr id="7" name="Picture 6" descr="Macintosh HD:Users:mark:Dropbox:SWA + Associates:Logos:DAC:Disciplined_Agile_Consortium_Logo_USE_ON_Light Backgrounds.ps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278" y="116632"/>
            <a:ext cx="4119880" cy="750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2019"/>
            <a:ext cx="150495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238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3913</TotalTime>
  <Words>573</Words>
  <Application>Microsoft Macintosh PowerPoint</Application>
  <PresentationFormat>On-screen Show (4:3)</PresentationFormat>
  <Paragraphs>80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2016 Data Quality Survey Results</vt:lpstr>
      <vt:lpstr>How To Use These Slides</vt:lpstr>
      <vt:lpstr>About the Survey</vt:lpstr>
      <vt:lpstr>Is Data Considered to be a Corporate Asset?</vt:lpstr>
      <vt:lpstr>Current State: Data Quality</vt:lpstr>
      <vt:lpstr>Interesting Findings</vt:lpstr>
      <vt:lpstr>52% of Application Development Teams Choose to Avoid Their Organization’s Data Group.  Reasons Why:</vt:lpstr>
      <vt:lpstr>Approaches to Database Testing</vt:lpstr>
      <vt:lpstr>Got Discipline?</vt:lpstr>
      <vt:lpstr>About SA+A</vt:lpstr>
    </vt:vector>
  </TitlesOfParts>
  <Company>Ambysoft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Results</dc:title>
  <dc:creator>Scott W. Ambler</dc:creator>
  <cp:lastModifiedBy>Scott Ambler</cp:lastModifiedBy>
  <cp:revision>256</cp:revision>
  <dcterms:created xsi:type="dcterms:W3CDTF">2007-05-09T10:52:38Z</dcterms:created>
  <dcterms:modified xsi:type="dcterms:W3CDTF">2016-07-24T20:22:32Z</dcterms:modified>
</cp:coreProperties>
</file>