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7" r:id="rId3"/>
    <p:sldId id="288" r:id="rId4"/>
    <p:sldId id="314" r:id="rId5"/>
    <p:sldId id="310" r:id="rId6"/>
    <p:sldId id="299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7A0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047" autoAdjust="0"/>
    <p:restoredTop sz="80355" autoAdjust="0"/>
  </p:normalViewPr>
  <p:slideViewPr>
    <p:cSldViewPr>
      <p:cViewPr>
        <p:scale>
          <a:sx n="64" d="100"/>
          <a:sy n="64" d="100"/>
        </p:scale>
        <p:origin x="-2994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35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UML Timing Diagram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1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0.03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UML Object Diagram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7.0000000000000007E-2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UML Package Diagram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Sheet1!$D$2</c:f>
              <c:numCache>
                <c:formatCode>0%</c:formatCode>
                <c:ptCount val="1"/>
                <c:pt idx="0">
                  <c:v>0.08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UML Deployment Diagram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Sheet1!$E$2</c:f>
              <c:numCache>
                <c:formatCode>0%</c:formatCode>
                <c:ptCount val="1"/>
                <c:pt idx="0">
                  <c:v>0.11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UML Component Diagram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Sheet1!$F$2</c:f>
              <c:numCache>
                <c:formatCode>0%</c:formatCode>
                <c:ptCount val="1"/>
                <c:pt idx="0">
                  <c:v>0.14000000000000001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UML State Chart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Sheet1!$G$2</c:f>
              <c:numCache>
                <c:formatCode>0%</c:formatCode>
                <c:ptCount val="1"/>
                <c:pt idx="0">
                  <c:v>0.16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BPMN Process Diagram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Sheet1!$H$2</c:f>
              <c:numCache>
                <c:formatCode>0%</c:formatCode>
                <c:ptCount val="1"/>
                <c:pt idx="0">
                  <c:v>0.23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UML Activity Diagram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Sheet1!$I$2</c:f>
              <c:numCache>
                <c:formatCode>0%</c:formatCode>
                <c:ptCount val="1"/>
                <c:pt idx="0">
                  <c:v>0.28000000000000003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UML Sequence Diagram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Sheet1!$J$2</c:f>
              <c:numCache>
                <c:formatCode>0%</c:formatCode>
                <c:ptCount val="1"/>
                <c:pt idx="0">
                  <c:v>0.39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UML Class Diagram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Sheet1!$K$2</c:f>
              <c:numCache>
                <c:formatCode>0%</c:formatCode>
                <c:ptCount val="1"/>
                <c:pt idx="0">
                  <c:v>0.44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420800"/>
        <c:axId val="35422592"/>
      </c:barChart>
      <c:catAx>
        <c:axId val="35420800"/>
        <c:scaling>
          <c:orientation val="minMax"/>
        </c:scaling>
        <c:delete val="1"/>
        <c:axPos val="l"/>
        <c:majorTickMark val="out"/>
        <c:minorTickMark val="none"/>
        <c:tickLblPos val="nextTo"/>
        <c:crossAx val="35422592"/>
        <c:crosses val="autoZero"/>
        <c:auto val="1"/>
        <c:lblAlgn val="ctr"/>
        <c:lblOffset val="100"/>
        <c:noMultiLvlLbl val="0"/>
      </c:catAx>
      <c:valAx>
        <c:axId val="3542259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35420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6D52BBF-4136-4340-8AD4-BEF8EE74C6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977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4AE877-16B8-44FF-A85E-A0CB12A44253}" type="slidenum">
              <a:rPr lang="en-US"/>
              <a:pPr/>
              <a:t>1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A18283-7A7D-4776-809D-04466587AB01}" type="slidenum">
              <a:rPr lang="en-US"/>
              <a:pPr/>
              <a:t>2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7609E3-79F2-4309-94A6-C405EC1577D5}" type="slidenum">
              <a:rPr lang="en-US"/>
              <a:pPr/>
              <a:t>3</a:t>
            </a:fld>
            <a:endParaRPr lang="en-US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116013" y="6245225"/>
            <a:ext cx="6769100" cy="476250"/>
          </a:xfrm>
        </p:spPr>
        <p:txBody>
          <a:bodyPr/>
          <a:lstStyle>
            <a:lvl1pPr>
              <a:defRPr sz="1100"/>
            </a:lvl1pPr>
          </a:lstStyle>
          <a:p>
            <a:r>
              <a:rPr lang="en-CA" dirty="0" smtClean="0"/>
              <a:t>Copyright 2013 Scott W. Ambler www.ambysoft.com/surveys/</a:t>
            </a:r>
            <a:endParaRPr lang="en-US" dirty="0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4AECF76-AD81-40D8-8F55-A343CF74177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309320"/>
            <a:ext cx="1795276" cy="44196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2013 Scott W. Ambler www.ambysoft.com/surveys/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DA3AC-DF8B-49AD-BEA1-458DA4ABF6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754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0"/>
            <a:ext cx="2071687" cy="5578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0"/>
            <a:ext cx="6067425" cy="5578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2013 Scott W. Ambler www.ambysoft.com/surveys/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4A495-C402-4B14-BD04-69D0084DD3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17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2013 Scott W. Ambler www.ambysoft.com/surveys/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F9F5D6-A076-40B7-B4E4-89CD9C7490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1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2013 Scott W. Ambler www.ambysoft.com/surveys/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61A616-C46D-4CE7-B582-562E10F45D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020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0525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288" y="10525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2013 Scott W. Ambler www.ambysoft.com/surveys/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D09BC1-9512-497F-8544-483BC5D34D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44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2013 Scott W. Ambler www.ambysoft.com/surveys/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A39699-4FDD-4C3D-A35B-3E1DA4E1D2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897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2013 Scott W. Ambler www.ambysoft.com/surveys/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2DA5D6-17C4-422E-B42B-4F7443268C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0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2013 Scott W. Ambler www.ambysoft.com/surveys/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F2282-402E-4970-97AA-F5D3738B23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7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2013 Scott W. Ambler www.ambysoft.com/surveys/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162EF-EE55-49B9-9FC2-10CD4FD686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603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2013 Scott W. Ambler www.ambysoft.com/surveys/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0E6C48-8BC3-41F2-B038-8BE545E50C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03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0"/>
            <a:ext cx="785971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0525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58888" y="6524625"/>
            <a:ext cx="65532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r>
              <a:rPr lang="en-CA" dirty="0" smtClean="0"/>
              <a:t>Copyright 2013 Scott W. Ambler www.ambysoft.com/surveys/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576C3DA-EE2F-42F7-A35A-6456E5428F9D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309320"/>
            <a:ext cx="1795276" cy="4419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ottambler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bysoft.com/survey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bysoft.com/survey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ottwambler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115616" y="6237312"/>
            <a:ext cx="6769100" cy="476250"/>
          </a:xfrm>
        </p:spPr>
        <p:txBody>
          <a:bodyPr/>
          <a:lstStyle/>
          <a:p>
            <a:r>
              <a:rPr lang="en-CA" dirty="0" smtClean="0"/>
              <a:t>Copyright 2013 Scott W. Ambler www.ambysoft.com/surveys/</a:t>
            </a:r>
            <a:endParaRPr lang="en-US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341438"/>
            <a:ext cx="7772400" cy="1470025"/>
          </a:xfrm>
        </p:spPr>
        <p:txBody>
          <a:bodyPr/>
          <a:lstStyle/>
          <a:p>
            <a:r>
              <a:rPr lang="en-US" sz="3200" dirty="0" smtClean="0"/>
              <a:t>2013 Modeling and Documentation</a:t>
            </a:r>
            <a:br>
              <a:rPr lang="en-US" sz="3200" dirty="0" smtClean="0"/>
            </a:br>
            <a:r>
              <a:rPr lang="en-US" sz="3200" dirty="0" smtClean="0"/>
              <a:t>Mini-Survey </a:t>
            </a:r>
            <a:r>
              <a:rPr lang="en-US" sz="3200" dirty="0"/>
              <a:t>Results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284538"/>
            <a:ext cx="9144000" cy="2449512"/>
          </a:xfrm>
        </p:spPr>
        <p:txBody>
          <a:bodyPr/>
          <a:lstStyle/>
          <a:p>
            <a:r>
              <a:rPr lang="en-US" dirty="0"/>
              <a:t>Scott W. </a:t>
            </a:r>
            <a:r>
              <a:rPr lang="en-US" dirty="0" smtClean="0"/>
              <a:t>Ambler</a:t>
            </a:r>
          </a:p>
          <a:p>
            <a:r>
              <a:rPr lang="en-US" dirty="0" smtClean="0">
                <a:hlinkClick r:id="rId3"/>
              </a:rPr>
              <a:t>www.scottambler.com</a:t>
            </a:r>
            <a:endParaRPr lang="en-US" dirty="0" smtClean="0"/>
          </a:p>
          <a:p>
            <a:r>
              <a:rPr lang="en-US" dirty="0" smtClean="0"/>
              <a:t>@</a:t>
            </a:r>
            <a:r>
              <a:rPr lang="en-US" dirty="0" err="1" smtClean="0"/>
              <a:t>scottwambler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4293096"/>
            <a:ext cx="314101" cy="267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2013 Scott W. Ambler www.ambysoft.com/surveys/</a:t>
            </a:r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Use These Slides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/>
              <a:t>have provided these slides, and the raw data behind them, so that others can use them in their own work.</a:t>
            </a:r>
          </a:p>
          <a:p>
            <a:r>
              <a:rPr lang="en-US" dirty="0"/>
              <a:t>You may reuse all, or a part of, this slide deck as long as you provide a clear reference to the source.</a:t>
            </a:r>
          </a:p>
          <a:p>
            <a:r>
              <a:rPr lang="en-US" dirty="0"/>
              <a:t>The suggested reference is: </a:t>
            </a:r>
            <a:r>
              <a:rPr lang="en-US" dirty="0" smtClean="0"/>
              <a:t>SA+A 2013 Modeling and Documentation Mini-Survey </a:t>
            </a:r>
            <a:r>
              <a:rPr lang="en-US" dirty="0"/>
              <a:t>posted at </a:t>
            </a:r>
            <a:r>
              <a:rPr lang="en-US" dirty="0" smtClean="0">
                <a:hlinkClick r:id="rId3"/>
              </a:rPr>
              <a:t>www.ambysoft.com/surveys/</a:t>
            </a:r>
            <a:r>
              <a:rPr lang="en-US" dirty="0"/>
              <a:t>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algn="ctr">
              <a:buFontTx/>
              <a:buNone/>
            </a:pPr>
            <a:r>
              <a:rPr lang="en-US" dirty="0" smtClean="0">
                <a:solidFill>
                  <a:srgbClr val="FF0000"/>
                </a:solidFill>
              </a:rPr>
              <a:t>Some slides </a:t>
            </a:r>
            <a:r>
              <a:rPr lang="en-US" dirty="0">
                <a:solidFill>
                  <a:srgbClr val="FF0000"/>
                </a:solidFill>
              </a:rPr>
              <a:t>have notes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2013 Scott W. Ambler www.ambysoft.com/surveys/</a:t>
            </a:r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0"/>
            <a:ext cx="7859712" cy="1143000"/>
          </a:xfrm>
        </p:spPr>
        <p:txBody>
          <a:bodyPr/>
          <a:lstStyle/>
          <a:p>
            <a:r>
              <a:rPr lang="en-US"/>
              <a:t>About the Survey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268760"/>
            <a:ext cx="5929981" cy="4349750"/>
          </a:xfrm>
        </p:spPr>
        <p:txBody>
          <a:bodyPr/>
          <a:lstStyle/>
          <a:p>
            <a:pPr marL="228600" indent="-228600">
              <a:lnSpc>
                <a:spcPct val="80000"/>
              </a:lnSpc>
            </a:pPr>
            <a:r>
              <a:rPr lang="en-US" dirty="0" smtClean="0"/>
              <a:t>Ran during the fourth week of October 2013 under the title “2013 Modeling and Documentation Mini-Survey”</a:t>
            </a:r>
            <a:endParaRPr lang="en-US" dirty="0"/>
          </a:p>
          <a:p>
            <a:pPr marL="228600" indent="-228600">
              <a:lnSpc>
                <a:spcPct val="80000"/>
              </a:lnSpc>
            </a:pPr>
            <a:r>
              <a:rPr lang="en-US" dirty="0"/>
              <a:t>Survey link included in:</a:t>
            </a:r>
          </a:p>
          <a:p>
            <a:pPr marL="457200" lvl="1" indent="-227013">
              <a:lnSpc>
                <a:spcPct val="80000"/>
              </a:lnSpc>
            </a:pPr>
            <a:r>
              <a:rPr lang="en-US" sz="2400" dirty="0">
                <a:hlinkClick r:id="rId3"/>
              </a:rPr>
              <a:t>www.ambysoft.com/surveys/</a:t>
            </a:r>
            <a:r>
              <a:rPr lang="en-US" sz="2400" dirty="0"/>
              <a:t> page</a:t>
            </a:r>
          </a:p>
          <a:p>
            <a:pPr marL="457200" lvl="1" indent="-227013">
              <a:lnSpc>
                <a:spcPct val="80000"/>
              </a:lnSpc>
            </a:pPr>
            <a:r>
              <a:rPr lang="en-US" sz="2400" dirty="0"/>
              <a:t>Posting to </a:t>
            </a:r>
            <a:r>
              <a:rPr lang="en-US" sz="2400" dirty="0" smtClean="0"/>
              <a:t>Considerate Enterprise Architecture, Software Craftsmanship, </a:t>
            </a:r>
            <a:r>
              <a:rPr lang="en-US" sz="2400" dirty="0" err="1" smtClean="0"/>
              <a:t>ProjectWorld</a:t>
            </a:r>
            <a:r>
              <a:rPr lang="en-US" sz="2400" dirty="0" smtClean="0"/>
              <a:t>/</a:t>
            </a:r>
            <a:r>
              <a:rPr lang="en-US" sz="2400" dirty="0" err="1" smtClean="0"/>
              <a:t>BAWorld</a:t>
            </a:r>
            <a:r>
              <a:rPr lang="en-US" sz="2400" dirty="0" smtClean="0"/>
              <a:t>, and the DAD discussion groups </a:t>
            </a:r>
            <a:r>
              <a:rPr lang="en-US" sz="2400" dirty="0"/>
              <a:t>on </a:t>
            </a:r>
            <a:r>
              <a:rPr lang="en-US" sz="2400" dirty="0" smtClean="0"/>
              <a:t>LinkedIn</a:t>
            </a:r>
            <a:endParaRPr lang="en-US" sz="2400" dirty="0"/>
          </a:p>
          <a:p>
            <a:pPr marL="457200" lvl="1" indent="-227013">
              <a:lnSpc>
                <a:spcPct val="80000"/>
              </a:lnSpc>
            </a:pPr>
            <a:r>
              <a:rPr lang="en-US" sz="2400" dirty="0" smtClean="0"/>
              <a:t>Twitter postings via @</a:t>
            </a:r>
            <a:r>
              <a:rPr lang="en-US" sz="2400" dirty="0" err="1" smtClean="0"/>
              <a:t>scottwambler</a:t>
            </a:r>
            <a:endParaRPr lang="en-US" sz="2400" dirty="0"/>
          </a:p>
          <a:p>
            <a:pPr marL="228600" indent="-228600">
              <a:lnSpc>
                <a:spcPct val="80000"/>
              </a:lnSpc>
            </a:pPr>
            <a:r>
              <a:rPr lang="en-US" dirty="0"/>
              <a:t>Data, summary, and slides downloadable from </a:t>
            </a:r>
            <a:r>
              <a:rPr lang="en-US" dirty="0">
                <a:hlinkClick r:id="rId3"/>
              </a:rPr>
              <a:t>www.ambysoft.com/surveys/</a:t>
            </a:r>
            <a:endParaRPr lang="en-US" dirty="0"/>
          </a:p>
          <a:p>
            <a:pPr marL="228600" indent="-228600">
              <a:lnSpc>
                <a:spcPct val="80000"/>
              </a:lnSpc>
            </a:pPr>
            <a:r>
              <a:rPr lang="en-US" dirty="0" smtClean="0"/>
              <a:t>162 respondents</a:t>
            </a:r>
            <a:endParaRPr lang="en-US" dirty="0"/>
          </a:p>
        </p:txBody>
      </p:sp>
      <p:pic>
        <p:nvPicPr>
          <p:cNvPr id="3074" name="Picture 2" descr="C:\Users\Scott Ambler\AppData\Local\Microsoft\Windows\Temporary Internet Files\Content.IE5\Y5L54AIN\MC900434784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988840"/>
            <a:ext cx="2542098" cy="254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859712" cy="561975"/>
          </a:xfrm>
        </p:spPr>
        <p:txBody>
          <a:bodyPr/>
          <a:lstStyle/>
          <a:p>
            <a:r>
              <a:rPr lang="en-US" dirty="0"/>
              <a:t>Within the last month, what diagrams have you looked at </a:t>
            </a:r>
            <a:r>
              <a:rPr lang="en-US"/>
              <a:t>or </a:t>
            </a:r>
            <a:r>
              <a:rPr lang="en-US" smtClean="0"/>
              <a:t>worked on?</a:t>
            </a:r>
            <a:endParaRPr lang="en-C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9357020"/>
              </p:ext>
            </p:extLst>
          </p:nvPr>
        </p:nvGraphicFramePr>
        <p:xfrm>
          <a:off x="3635896" y="980728"/>
          <a:ext cx="4608512" cy="49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2013 Scott W. Ambler www.ambysoft.com/surveys/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316416" y="908720"/>
            <a:ext cx="28803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/>
              <a:t>	</a:t>
            </a:r>
            <a:endParaRPr lang="en-CA" dirty="0" smtClean="0"/>
          </a:p>
          <a:p>
            <a:r>
              <a:rPr lang="en-CA" dirty="0"/>
              <a:t>	</a:t>
            </a:r>
            <a:endParaRPr lang="en-CA" dirty="0" smtClean="0"/>
          </a:p>
          <a:p>
            <a:r>
              <a:rPr lang="en-CA" dirty="0"/>
              <a:t>	</a:t>
            </a:r>
            <a:endParaRPr lang="en-CA" dirty="0" smtClean="0"/>
          </a:p>
          <a:p>
            <a:r>
              <a:rPr lang="en-CA" dirty="0"/>
              <a:t>	</a:t>
            </a:r>
            <a:endParaRPr lang="en-CA" dirty="0" smtClean="0"/>
          </a:p>
          <a:p>
            <a:r>
              <a:rPr lang="en-CA" dirty="0"/>
              <a:t>	</a:t>
            </a:r>
            <a:endParaRPr lang="en-CA" dirty="0" smtClean="0"/>
          </a:p>
          <a:p>
            <a:r>
              <a:rPr lang="en-CA" dirty="0"/>
              <a:t>		</a:t>
            </a:r>
          </a:p>
        </p:txBody>
      </p:sp>
      <p:sp>
        <p:nvSpPr>
          <p:cNvPr id="7" name="Rectangle 6"/>
          <p:cNvSpPr/>
          <p:nvPr/>
        </p:nvSpPr>
        <p:spPr>
          <a:xfrm>
            <a:off x="1331640" y="1470552"/>
            <a:ext cx="2240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/>
              <a:t>UML Class Diagram</a:t>
            </a:r>
          </a:p>
        </p:txBody>
      </p:sp>
      <p:sp>
        <p:nvSpPr>
          <p:cNvPr id="8" name="Rectangle 7"/>
          <p:cNvSpPr/>
          <p:nvPr/>
        </p:nvSpPr>
        <p:spPr>
          <a:xfrm>
            <a:off x="869976" y="1860575"/>
            <a:ext cx="2702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/>
              <a:t>UML Sequence Diagram</a:t>
            </a:r>
          </a:p>
        </p:txBody>
      </p:sp>
      <p:sp>
        <p:nvSpPr>
          <p:cNvPr id="9" name="Rectangle 8"/>
          <p:cNvSpPr/>
          <p:nvPr/>
        </p:nvSpPr>
        <p:spPr>
          <a:xfrm>
            <a:off x="1179293" y="2236366"/>
            <a:ext cx="2381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/>
              <a:t>UML Activity Diagram</a:t>
            </a:r>
          </a:p>
        </p:txBody>
      </p:sp>
      <p:sp>
        <p:nvSpPr>
          <p:cNvPr id="10" name="Rectangle 9"/>
          <p:cNvSpPr/>
          <p:nvPr/>
        </p:nvSpPr>
        <p:spPr>
          <a:xfrm>
            <a:off x="887031" y="2638329"/>
            <a:ext cx="2685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/>
              <a:t>BPMN Process Diagram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66670" y="3066127"/>
            <a:ext cx="1894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/>
              <a:t>UML State Chart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6087" y="3441918"/>
            <a:ext cx="2856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/>
              <a:t>UML Component Diagram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6396" y="3862679"/>
            <a:ext cx="2894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/>
              <a:t>UML Deployment Diagram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11040" y="4365104"/>
            <a:ext cx="25613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/>
              <a:t>UML Package Diagram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55758" y="4761961"/>
            <a:ext cx="2330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/>
              <a:t>UML Object Diagram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55758" y="5137752"/>
            <a:ext cx="2343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/>
              <a:t>UML Timing Diagram</a:t>
            </a:r>
          </a:p>
        </p:txBody>
      </p:sp>
    </p:spTree>
    <p:extLst>
      <p:ext uri="{BB962C8B-B14F-4D97-AF65-F5344CB8AC3E}">
        <p14:creationId xmlns:p14="http://schemas.microsoft.com/office/powerpoint/2010/main" val="281619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706090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/>
              <a:t>Got Discipline?</a:t>
            </a:r>
            <a:endParaRPr lang="en-CA" sz="6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2013 Scott W. Ambler www.ambysoft.com/surveys/</a:t>
            </a:r>
            <a:endParaRPr lang="en-CA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3284984"/>
            <a:ext cx="9144000" cy="1515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DisciplinedAgileConsortium.org</a:t>
            </a:r>
          </a:p>
          <a:p>
            <a:pPr algn="ctr"/>
            <a:r>
              <a:rPr lang="en-US" dirty="0" smtClean="0"/>
              <a:t>DisciplinedAgileDelivery.com</a:t>
            </a:r>
          </a:p>
          <a:p>
            <a:pPr algn="ctr"/>
            <a:r>
              <a:rPr lang="en-US" dirty="0" smtClean="0"/>
              <a:t>ScottAmbler.com</a:t>
            </a:r>
            <a:endParaRPr lang="en-CA" dirty="0"/>
          </a:p>
        </p:txBody>
      </p:sp>
      <p:pic>
        <p:nvPicPr>
          <p:cNvPr id="7" name="Picture 6" descr="Macintosh HD:Users:mark:Dropbox:SWA + Associates:Logos:DAC:Disciplined_Agile_Consortium_Logo_USE_ON_Light Backgrounds.ps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278" y="116632"/>
            <a:ext cx="4119880" cy="750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2019"/>
            <a:ext cx="150495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23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About SA+A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Scott Ambler + Associates (SAA) is a boutique consulting firm that specializes in helping organizations adopt disciplined agile strategies, particularly at scale.  We offer training, coaching, and transformation services.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Our website is </a:t>
            </a:r>
            <a:r>
              <a:rPr lang="en-CA" dirty="0" smtClean="0">
                <a:hlinkClick r:id="rId2"/>
              </a:rPr>
              <a:t>ScottAmbler.com</a:t>
            </a:r>
            <a:r>
              <a:rPr lang="en-CA" dirty="0" smtClean="0"/>
              <a:t>.  We can help.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Copyright 2013 Scott W. Ambler www.ambysoft.com/surveys/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50142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3250</TotalTime>
  <Words>299</Words>
  <Application>Microsoft Office PowerPoint</Application>
  <PresentationFormat>On-screen Show (4:3)</PresentationFormat>
  <Paragraphs>53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2013 Modeling and Documentation Mini-Survey Results</vt:lpstr>
      <vt:lpstr>How To Use These Slides</vt:lpstr>
      <vt:lpstr>About the Survey</vt:lpstr>
      <vt:lpstr>Within the last month, what diagrams have you looked at or worked on?</vt:lpstr>
      <vt:lpstr>Got Discipline?</vt:lpstr>
      <vt:lpstr>About SA+A</vt:lpstr>
    </vt:vector>
  </TitlesOfParts>
  <Company>Ambysoft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Survey Results</dc:title>
  <dc:creator>Scott W. Ambler</dc:creator>
  <cp:lastModifiedBy>Scott W. Ambler</cp:lastModifiedBy>
  <cp:revision>198</cp:revision>
  <dcterms:created xsi:type="dcterms:W3CDTF">2007-05-09T10:52:38Z</dcterms:created>
  <dcterms:modified xsi:type="dcterms:W3CDTF">2013-11-03T12:11:53Z</dcterms:modified>
</cp:coreProperties>
</file>