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notesSlides/notesSlide6.xml" ContentType="application/vnd.openxmlformats-officedocument.presentationml.notesSlide+xml"/>
  <Override PartName="/ppt/charts/chart3.xml" ContentType="application/vnd.openxmlformats-officedocument.drawingml.chart+xml"/>
  <Override PartName="/ppt/notesSlides/notesSlide7.xml" ContentType="application/vnd.openxmlformats-officedocument.presentationml.notesSlide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77" r:id="rId3"/>
    <p:sldId id="288" r:id="rId4"/>
    <p:sldId id="315" r:id="rId5"/>
    <p:sldId id="321" r:id="rId6"/>
    <p:sldId id="322" r:id="rId7"/>
    <p:sldId id="323" r:id="rId8"/>
    <p:sldId id="310" r:id="rId9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ABAB"/>
    <a:srgbClr val="FFC40B"/>
    <a:srgbClr val="BCFF1B"/>
    <a:srgbClr val="66FF17"/>
    <a:srgbClr val="6DB8DD"/>
    <a:srgbClr val="7FC0E1"/>
    <a:srgbClr val="21A0FF"/>
    <a:srgbClr val="970000"/>
    <a:srgbClr val="99FF99"/>
    <a:srgbClr val="00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57" autoAdjust="0"/>
    <p:restoredTop sz="92623" autoAdjust="0"/>
  </p:normalViewPr>
  <p:slideViewPr>
    <p:cSldViewPr>
      <p:cViewPr>
        <p:scale>
          <a:sx n="100" d="100"/>
          <a:sy n="100" d="100"/>
        </p:scale>
        <p:origin x="-174" y="-314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01" d="100"/>
          <a:sy n="101" d="100"/>
        </p:scale>
        <p:origin x="-352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CA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view3D>
      <c:rotX val="75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 2</c:v>
                </c:pt>
              </c:strCache>
            </c:strRef>
          </c:tx>
          <c:explosion val="25"/>
          <c:dPt>
            <c:idx val="0"/>
            <c:bubble3D val="0"/>
            <c:spPr>
              <a:solidFill>
                <a:srgbClr val="0070C0"/>
              </a:solidFill>
            </c:spPr>
          </c:dPt>
          <c:dPt>
            <c:idx val="1"/>
            <c:bubble3D val="0"/>
            <c:spPr>
              <a:solidFill>
                <a:srgbClr val="00B050"/>
              </a:solidFill>
            </c:spPr>
          </c:dPt>
          <c:dPt>
            <c:idx val="2"/>
            <c:bubble3D val="0"/>
            <c:spPr>
              <a:solidFill>
                <a:srgbClr val="FFC40B"/>
              </a:solidFill>
            </c:spPr>
          </c:dPt>
          <c:dLbls>
            <c:dLbl>
              <c:idx val="0"/>
              <c:layout>
                <c:manualLayout>
                  <c:x val="0.110432906824147"/>
                  <c:y val="-9.1876230314960602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9.0738024934383196E-2"/>
                  <c:y val="9.3762303149606298E-3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0.11403449857566018"/>
                  <c:y val="1.6167185127578417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Sheet1!$A$2:$A$4</c:f>
              <c:strCache>
                <c:ptCount val="3"/>
                <c:pt idx="0">
                  <c:v>Project Team</c:v>
                </c:pt>
                <c:pt idx="1">
                  <c:v>Long Standing Team</c:v>
                </c:pt>
                <c:pt idx="2">
                  <c:v>Services Team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0.46</c:v>
                </c:pt>
                <c:pt idx="1">
                  <c:v>0.48</c:v>
                </c:pt>
                <c:pt idx="2">
                  <c:v>0.05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C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More</c:v>
                </c:pt>
                <c:pt idx="1">
                  <c:v>Four weeks</c:v>
                </c:pt>
                <c:pt idx="2">
                  <c:v>Three weeks</c:v>
                </c:pt>
                <c:pt idx="3">
                  <c:v>Two weeks</c:v>
                </c:pt>
                <c:pt idx="4">
                  <c:v>One week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0.01</c:v>
                </c:pt>
                <c:pt idx="1">
                  <c:v>0.06</c:v>
                </c:pt>
                <c:pt idx="2">
                  <c:v>0.06</c:v>
                </c:pt>
                <c:pt idx="3">
                  <c:v>0.82</c:v>
                </c:pt>
                <c:pt idx="4">
                  <c:v>0.05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72055040"/>
        <c:axId val="182246720"/>
      </c:barChart>
      <c:catAx>
        <c:axId val="172055040"/>
        <c:scaling>
          <c:orientation val="minMax"/>
        </c:scaling>
        <c:delete val="0"/>
        <c:axPos val="l"/>
        <c:majorTickMark val="out"/>
        <c:minorTickMark val="none"/>
        <c:tickLblPos val="nextTo"/>
        <c:crossAx val="182246720"/>
        <c:crosses val="autoZero"/>
        <c:auto val="1"/>
        <c:lblAlgn val="ctr"/>
        <c:lblOffset val="100"/>
        <c:noMultiLvlLbl val="0"/>
      </c:catAx>
      <c:valAx>
        <c:axId val="182246720"/>
        <c:scaling>
          <c:orientation val="minMax"/>
        </c:scaling>
        <c:delete val="1"/>
        <c:axPos val="b"/>
        <c:numFmt formatCode="0%" sourceLinked="1"/>
        <c:majorTickMark val="out"/>
        <c:minorTickMark val="none"/>
        <c:tickLblPos val="nextTo"/>
        <c:crossAx val="17205504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C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explosion val="18"/>
            <c:spPr>
              <a:solidFill>
                <a:srgbClr val="00B050"/>
              </a:solidFill>
            </c:spPr>
          </c:dPt>
          <c:dPt>
            <c:idx val="1"/>
            <c:bubble3D val="0"/>
            <c:spPr>
              <a:solidFill>
                <a:srgbClr val="92D050"/>
              </a:solidFill>
            </c:spPr>
          </c:dPt>
          <c:dPt>
            <c:idx val="2"/>
            <c:bubble3D val="0"/>
            <c:spPr>
              <a:solidFill>
                <a:srgbClr val="FFFF00"/>
              </a:solidFill>
            </c:spPr>
          </c:dPt>
          <c:dPt>
            <c:idx val="3"/>
            <c:bubble3D val="0"/>
            <c:spPr>
              <a:solidFill>
                <a:srgbClr val="FFC000"/>
              </a:solidFill>
            </c:spPr>
          </c:dPt>
          <c:dPt>
            <c:idx val="4"/>
            <c:bubble3D val="0"/>
            <c:spPr>
              <a:solidFill>
                <a:srgbClr val="FFABAB"/>
              </a:solidFill>
            </c:spPr>
          </c:dPt>
          <c:dPt>
            <c:idx val="5"/>
            <c:bubble3D val="0"/>
            <c:spPr>
              <a:solidFill>
                <a:srgbClr val="C00000"/>
              </a:solidFill>
            </c:spPr>
          </c:dPt>
          <c:dLbls>
            <c:dLbl>
              <c:idx val="0"/>
              <c:layout>
                <c:manualLayout>
                  <c:x val="0.15123456790123457"/>
                  <c:y val="-7.8541386039010952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.16203703703703703"/>
                  <c:y val="4.8620858024149637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0.10802469135802469"/>
                  <c:y val="0.11594204605758759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0.1388888888888889"/>
                  <c:y val="-4.488079202229197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0.14660493827160495"/>
                  <c:y val="-6.3954562827345093E-3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0.18672839506172839"/>
                  <c:y val="-9.9154372683311995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Sheet1!$A$2:$A$7</c:f>
              <c:strCache>
                <c:ptCount val="6"/>
                <c:pt idx="0">
                  <c:v>Whenever we have a successful build</c:v>
                </c:pt>
                <c:pt idx="1">
                  <c:v>At least daily</c:v>
                </c:pt>
                <c:pt idx="2">
                  <c:v>Weekly</c:v>
                </c:pt>
                <c:pt idx="3">
                  <c:v>Bi-weekly</c:v>
                </c:pt>
                <c:pt idx="4">
                  <c:v>Monthly</c:v>
                </c:pt>
                <c:pt idx="5">
                  <c:v>Just before a production release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6"/>
                <c:pt idx="0">
                  <c:v>0.32</c:v>
                </c:pt>
                <c:pt idx="1">
                  <c:v>0.21</c:v>
                </c:pt>
                <c:pt idx="2">
                  <c:v>0.15</c:v>
                </c:pt>
                <c:pt idx="3">
                  <c:v>0.16</c:v>
                </c:pt>
                <c:pt idx="4">
                  <c:v>0.09</c:v>
                </c:pt>
                <c:pt idx="5">
                  <c:v>0.06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C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3997180907942063"/>
          <c:y val="0"/>
          <c:w val="0.52297183338193842"/>
          <c:h val="0.8450013923417677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chemeClr val="accent6">
                <a:lumMod val="40000"/>
                <a:lumOff val="60000"/>
              </a:schemeClr>
            </a:solidFill>
          </c:spPr>
          <c:invertIfNegative val="0"/>
          <c:dPt>
            <c:idx val="0"/>
            <c:invertIfNegative val="0"/>
            <c:bubble3D val="0"/>
            <c:explosion val="18"/>
            <c:spPr>
              <a:solidFill>
                <a:schemeClr val="accent6">
                  <a:lumMod val="40000"/>
                  <a:lumOff val="60000"/>
                </a:schemeClr>
              </a:solidFill>
            </c:spPr>
          </c:dPt>
          <c:dPt>
            <c:idx val="1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</c:spPr>
          </c:dPt>
          <c:dPt>
            <c:idx val="2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</c:spPr>
          </c:dPt>
          <c:dPt>
            <c:idx val="3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</c:spPr>
          </c:dPt>
          <c:dPt>
            <c:idx val="4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</c:spPr>
          </c:dPt>
          <c:dPt>
            <c:idx val="5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</c:spPr>
          </c:dPt>
          <c:dLbls>
            <c:dLbl>
              <c:idx val="0"/>
              <c:layout>
                <c:manualLayout>
                  <c:x val="-4.9927092446777482E-3"/>
                  <c:y val="4.596238511921400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1.543209876543323E-3"/>
                  <c:y val="3.854495501452013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4.629629629629743E-3"/>
                  <c:y val="8.2835522893573226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3.0864197530864196E-3"/>
                  <c:y val="-6.509512489028699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3.0864197530864196E-3"/>
                  <c:y val="-6.39545628273450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3.0864197530864196E-3"/>
                  <c:y val="2.648470715250750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Sheet1!$A$2:$A$10</c:f>
              <c:strCache>
                <c:ptCount val="9"/>
                <c:pt idx="0">
                  <c:v>Whenever build successful </c:v>
                </c:pt>
                <c:pt idx="1">
                  <c:v>Daily</c:v>
                </c:pt>
                <c:pt idx="2">
                  <c:v>Weekly</c:v>
                </c:pt>
                <c:pt idx="3">
                  <c:v>Bi-weekly</c:v>
                </c:pt>
                <c:pt idx="4">
                  <c:v>Monthly</c:v>
                </c:pt>
                <c:pt idx="5">
                  <c:v>Bi-monthly</c:v>
                </c:pt>
                <c:pt idx="6">
                  <c:v>Quarterly</c:v>
                </c:pt>
                <c:pt idx="7">
                  <c:v>Bi-annually</c:v>
                </c:pt>
                <c:pt idx="8">
                  <c:v>Annually</c:v>
                </c:pt>
              </c:strCache>
            </c:strRef>
          </c:cat>
          <c:val>
            <c:numRef>
              <c:f>Sheet1!$B$2:$B$10</c:f>
              <c:numCache>
                <c:formatCode>0%</c:formatCode>
                <c:ptCount val="9"/>
                <c:pt idx="0">
                  <c:v>0.14000000000000001</c:v>
                </c:pt>
                <c:pt idx="1">
                  <c:v>7.0000000000000007E-2</c:v>
                </c:pt>
                <c:pt idx="2">
                  <c:v>0.09</c:v>
                </c:pt>
                <c:pt idx="3">
                  <c:v>0.14000000000000001</c:v>
                </c:pt>
                <c:pt idx="4">
                  <c:v>0.23</c:v>
                </c:pt>
                <c:pt idx="5">
                  <c:v>7.0000000000000007E-2</c:v>
                </c:pt>
                <c:pt idx="6">
                  <c:v>0.2</c:v>
                </c:pt>
                <c:pt idx="7">
                  <c:v>0.03</c:v>
                </c:pt>
                <c:pt idx="8">
                  <c:v>0.02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46985984"/>
        <c:axId val="51750016"/>
      </c:barChart>
      <c:valAx>
        <c:axId val="51750016"/>
        <c:scaling>
          <c:orientation val="minMax"/>
        </c:scaling>
        <c:delete val="1"/>
        <c:axPos val="b"/>
        <c:numFmt formatCode="0%" sourceLinked="1"/>
        <c:majorTickMark val="out"/>
        <c:minorTickMark val="none"/>
        <c:tickLblPos val="nextTo"/>
        <c:crossAx val="146985984"/>
        <c:crossBetween val="between"/>
      </c:valAx>
      <c:catAx>
        <c:axId val="146985984"/>
        <c:scaling>
          <c:orientation val="minMax"/>
        </c:scaling>
        <c:delete val="0"/>
        <c:axPos val="l"/>
        <c:majorTickMark val="out"/>
        <c:minorTickMark val="none"/>
        <c:tickLblPos val="nextTo"/>
        <c:crossAx val="51750016"/>
        <c:auto val="1"/>
        <c:lblAlgn val="ctr"/>
        <c:lblOffset val="100"/>
        <c:noMultiLvlLbl val="0"/>
      </c:cat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339846-79AA-1E4A-8224-7528FE7499E9}" type="datetimeFigureOut">
              <a:rPr lang="en-US" smtClean="0"/>
              <a:t>12/28/2018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2AC638-9BC1-9748-A677-E78A880EE0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28817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99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99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99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99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6D52BBF-4136-4340-8AD4-BEF8EE74C68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69775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94AE877-16B8-44FF-A85E-A0CB12A44253}" type="slidenum">
              <a:rPr lang="en-US"/>
              <a:pPr/>
              <a:t>1</a:t>
            </a:fld>
            <a:endParaRPr lang="en-US"/>
          </a:p>
        </p:txBody>
      </p:sp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4A18283-7A7D-4776-809D-04466587AB01}" type="slidenum">
              <a:rPr lang="en-US"/>
              <a:pPr/>
              <a:t>2</a:t>
            </a:fld>
            <a:endParaRPr lang="en-US"/>
          </a:p>
        </p:txBody>
      </p:sp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E7609E3-79F2-4309-94A6-C405EC1577D5}" type="slidenum">
              <a:rPr lang="en-US"/>
              <a:pPr/>
              <a:t>3</a:t>
            </a:fld>
            <a:endParaRPr lang="en-US"/>
          </a:p>
        </p:txBody>
      </p:sp>
      <p:sp>
        <p:nvSpPr>
          <p:cNvPr id="145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5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lnSpc>
                <a:spcPct val="80000"/>
              </a:lnSpc>
            </a:pPr>
            <a:r>
              <a:rPr lang="en-US" sz="1200" dirty="0" smtClean="0"/>
              <a:t>A</a:t>
            </a:r>
            <a:r>
              <a:rPr lang="en-US" sz="1200" baseline="0" dirty="0" smtClean="0"/>
              <a:t> bit disappointed with only 54 responses.</a:t>
            </a:r>
            <a:r>
              <a:rPr lang="en-US" sz="1200" dirty="0" smtClean="0"/>
              <a:t> It is very difficult to get people to fill out a survey that is focused on data issues.</a:t>
            </a:r>
          </a:p>
          <a:p>
            <a:pPr marL="228600" indent="-228600">
              <a:lnSpc>
                <a:spcPct val="80000"/>
              </a:lnSpc>
            </a:pPr>
            <a:endParaRPr lang="en-US" sz="1200" dirty="0" smtClean="0"/>
          </a:p>
          <a:p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Data</a:t>
            </a:r>
            <a:r>
              <a:rPr lang="en-CA" baseline="0" dirty="0" smtClean="0"/>
              <a:t> can only be a corporate asset when it is sound, timely, and easily accessible. Organizations must investment in concrete data quality techniques to make their data sources sound. 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D52BBF-4136-4340-8AD4-BEF8EE74C68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0233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This</a:t>
            </a:r>
            <a:r>
              <a:rPr lang="en-CA" baseline="0" dirty="0" smtClean="0"/>
              <a:t> chart includes only the responses from people who indicated they were doing iterations/sprints.  There was an option for an iteration of a single day but it received no responses.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D52BBF-4136-4340-8AD4-BEF8EE74C68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3716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This</a:t>
            </a:r>
            <a:r>
              <a:rPr lang="en-CA" baseline="0" dirty="0" smtClean="0"/>
              <a:t> chart only includes responses from people who said their team was mostly agile, lean, or taking a continuous delivery approach.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D52BBF-4136-4340-8AD4-BEF8EE74C68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97653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CA" smtClean="0"/>
              <a:t>This</a:t>
            </a:r>
            <a:r>
              <a:rPr lang="en-CA" baseline="0" smtClean="0"/>
              <a:t> chart only includes responses from people who said their team was mostly agile, lean, or taking a continuous delivery approach.</a:t>
            </a:r>
            <a:endParaRPr lang="en-CA" smtClean="0"/>
          </a:p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D52BBF-4136-4340-8AD4-BEF8EE74C68B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2048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43013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1116013" y="4683919"/>
            <a:ext cx="6769100" cy="357188"/>
          </a:xfrm>
        </p:spPr>
        <p:txBody>
          <a:bodyPr/>
          <a:lstStyle>
            <a:lvl1pPr>
              <a:defRPr sz="1100"/>
            </a:lvl1pPr>
          </a:lstStyle>
          <a:p>
            <a:r>
              <a:rPr lang="en-CA" smtClean="0"/>
              <a:t>Copyright 2019 Disciplined Agile</a:t>
            </a:r>
            <a:endParaRPr lang="en-US" dirty="0"/>
          </a:p>
        </p:txBody>
      </p:sp>
      <p:sp>
        <p:nvSpPr>
          <p:cNvPr id="43014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94AECF76-AD81-40D8-8F55-A343CF741775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4731990"/>
            <a:ext cx="1795276" cy="33147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683919"/>
            <a:ext cx="2133600" cy="35718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CA" smtClean="0"/>
              <a:t>Copyright 2019 Disciplined Agile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EDA3AC-DF8B-49AD-BEA1-458DA4ABF6D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7540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4" y="0"/>
            <a:ext cx="2071687" cy="418385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9" y="0"/>
            <a:ext cx="6067425" cy="418385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683919"/>
            <a:ext cx="2133600" cy="35718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CA" smtClean="0"/>
              <a:t>Copyright 2019 Disciplined Agile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64A495-C402-4B14-BD04-69D0084DD3A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817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683919"/>
            <a:ext cx="2133600" cy="35718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CA" smtClean="0"/>
              <a:t>Copyright 2019 Disciplined Agile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F9F5D6-A076-40B7-B4E4-89CD9C7490B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410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683919"/>
            <a:ext cx="2133600" cy="35718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CA" smtClean="0"/>
              <a:t>Copyright 2019 Disciplined Agile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61A616-C46D-4CE7-B582-562E10F45D9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0204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5288" y="789385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86288" y="789385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683919"/>
            <a:ext cx="2133600" cy="35718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CA" smtClean="0"/>
              <a:t>Copyright 2019 Disciplined Agile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D09BC1-9512-497F-8544-483BC5D34DB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44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683919"/>
            <a:ext cx="2133600" cy="35718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CA" smtClean="0"/>
              <a:t>Copyright 2019 Disciplined Agile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A39699-4FDD-4C3D-A35B-3E1DA4E1D2D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8977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683919"/>
            <a:ext cx="2133600" cy="35718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CA" smtClean="0"/>
              <a:t>Copyright 2019 Disciplined Agile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2DA5D6-17C4-422E-B42B-4F7443268CB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505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683919"/>
            <a:ext cx="2133600" cy="35718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CA" smtClean="0"/>
              <a:t>Copyright 2019 Disciplined Agile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DF2282-402E-4970-97AA-F5D3738B239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73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683919"/>
            <a:ext cx="2133600" cy="35718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CA" smtClean="0"/>
              <a:t>Copyright 2019 Disciplined Agile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5162EF-EE55-49B9-9FC2-10CD4FD6862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6031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683919"/>
            <a:ext cx="2133600" cy="35718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CA" smtClean="0"/>
              <a:t>Copyright 2019 Disciplined Agile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0E6C48-8BC3-41F2-B038-8BE545E50CA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303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27088" y="1"/>
            <a:ext cx="7859712" cy="4214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5288" y="789385"/>
            <a:ext cx="8229600" cy="3394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258888" y="4893469"/>
            <a:ext cx="6553200" cy="147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r>
              <a:rPr lang="en-CA" smtClean="0"/>
              <a:t>Copyright 2019 Disciplined Agile</a:t>
            </a: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3919"/>
            <a:ext cx="2133600" cy="357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576C3DA-EE2F-42F7-A35A-6456E5428F9D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57" y="4765982"/>
            <a:ext cx="1372791" cy="37751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cottambler.co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mbysoft.com/surveys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mbysoft.com/surveys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1115616" y="4677984"/>
            <a:ext cx="6769100" cy="357188"/>
          </a:xfrm>
        </p:spPr>
        <p:txBody>
          <a:bodyPr/>
          <a:lstStyle/>
          <a:p>
            <a:r>
              <a:rPr lang="en-CA" dirty="0" smtClean="0"/>
              <a:t>Copyright </a:t>
            </a:r>
            <a:r>
              <a:rPr lang="en-CA" dirty="0" smtClean="0"/>
              <a:t>2019 Disciplined Agile</a:t>
            </a:r>
            <a:endParaRPr lang="en-US" dirty="0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1006079"/>
            <a:ext cx="7772400" cy="1102519"/>
          </a:xfrm>
        </p:spPr>
        <p:txBody>
          <a:bodyPr/>
          <a:lstStyle/>
          <a:p>
            <a:r>
              <a:rPr lang="en-US" sz="3200" dirty="0" smtClean="0"/>
              <a:t>2018 </a:t>
            </a:r>
            <a:r>
              <a:rPr lang="en-US" sz="3200" dirty="0" smtClean="0"/>
              <a:t>State of Software Development</a:t>
            </a:r>
            <a:br>
              <a:rPr lang="en-US" sz="3200" dirty="0" smtClean="0"/>
            </a:br>
            <a:r>
              <a:rPr lang="en-US" sz="3200" dirty="0" smtClean="0"/>
              <a:t>Survey </a:t>
            </a:r>
            <a:r>
              <a:rPr lang="en-US" sz="3200" dirty="0"/>
              <a:t>Results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2463404"/>
            <a:ext cx="9144000" cy="1837134"/>
          </a:xfrm>
        </p:spPr>
        <p:txBody>
          <a:bodyPr/>
          <a:lstStyle/>
          <a:p>
            <a:r>
              <a:rPr lang="en-US" dirty="0"/>
              <a:t>Scott W. </a:t>
            </a:r>
            <a:r>
              <a:rPr lang="en-US" dirty="0" smtClean="0"/>
              <a:t>Ambler</a:t>
            </a:r>
          </a:p>
          <a:p>
            <a:r>
              <a:rPr lang="en-US" dirty="0" smtClean="0">
                <a:hlinkClick r:id="rId3"/>
              </a:rPr>
              <a:t>www.scottambler.com</a:t>
            </a:r>
            <a:endParaRPr lang="en-US" dirty="0" smtClean="0"/>
          </a:p>
          <a:p>
            <a:r>
              <a:rPr lang="en-US" dirty="0" smtClean="0"/>
              <a:t>@</a:t>
            </a:r>
            <a:r>
              <a:rPr lang="en-US" dirty="0" err="1" smtClean="0"/>
              <a:t>scottwambler</a:t>
            </a: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849" y="3219822"/>
            <a:ext cx="314101" cy="20049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Copyright 2019 Disciplined Agile</a:t>
            </a:r>
            <a:endParaRPr lang="en-US" dirty="0"/>
          </a:p>
        </p:txBody>
      </p:sp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How To Use These Slides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 </a:t>
            </a:r>
            <a:r>
              <a:rPr lang="en-US" dirty="0"/>
              <a:t>have provided these slides, and the raw data behind them, so that others can use them in their own work.</a:t>
            </a:r>
          </a:p>
          <a:p>
            <a:r>
              <a:rPr lang="en-US" dirty="0"/>
              <a:t>You may reuse all, or a part of, this slide deck as long as you provide a clear reference to the source.</a:t>
            </a:r>
          </a:p>
          <a:p>
            <a:r>
              <a:rPr lang="en-US" dirty="0"/>
              <a:t>The suggested reference is: </a:t>
            </a:r>
            <a:r>
              <a:rPr lang="en-US" dirty="0" smtClean="0"/>
              <a:t>2018 </a:t>
            </a:r>
            <a:r>
              <a:rPr lang="en-US" dirty="0" smtClean="0"/>
              <a:t>State of Software Development Survey Results posted </a:t>
            </a:r>
            <a:r>
              <a:rPr lang="en-US" dirty="0"/>
              <a:t>at </a:t>
            </a:r>
            <a:r>
              <a:rPr lang="en-US" dirty="0" smtClean="0">
                <a:hlinkClick r:id="rId3"/>
              </a:rPr>
              <a:t>www.ambysoft.com/surveys/</a:t>
            </a:r>
            <a:r>
              <a:rPr lang="en-US" dirty="0"/>
              <a:t> 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pPr algn="ctr">
              <a:buFontTx/>
              <a:buNone/>
            </a:pPr>
            <a:r>
              <a:rPr lang="en-US" dirty="0" smtClean="0">
                <a:solidFill>
                  <a:srgbClr val="FF0000"/>
                </a:solidFill>
              </a:rPr>
              <a:t>Some slides </a:t>
            </a:r>
            <a:r>
              <a:rPr lang="en-US" dirty="0">
                <a:solidFill>
                  <a:srgbClr val="FF0000"/>
                </a:solidFill>
              </a:rPr>
              <a:t>have notes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Copyright 2019 Disciplined Agile</a:t>
            </a:r>
            <a:endParaRPr lang="en-US"/>
          </a:p>
        </p:txBody>
      </p:sp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>
          <a:xfrm>
            <a:off x="827088" y="0"/>
            <a:ext cx="7859712" cy="857250"/>
          </a:xfrm>
        </p:spPr>
        <p:txBody>
          <a:bodyPr/>
          <a:lstStyle/>
          <a:p>
            <a:r>
              <a:rPr lang="en-US"/>
              <a:t>About the Survey</a:t>
            </a:r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576" y="771550"/>
            <a:ext cx="7128792" cy="3262313"/>
          </a:xfrm>
        </p:spPr>
        <p:txBody>
          <a:bodyPr/>
          <a:lstStyle/>
          <a:p>
            <a:pPr marL="228600" indent="-228600">
              <a:lnSpc>
                <a:spcPct val="80000"/>
              </a:lnSpc>
            </a:pPr>
            <a:r>
              <a:rPr lang="en-US" sz="1800" dirty="0" smtClean="0"/>
              <a:t>Ran during </a:t>
            </a:r>
            <a:r>
              <a:rPr lang="en-US" sz="1800" dirty="0" smtClean="0"/>
              <a:t>the first three weeks of December 2018 </a:t>
            </a:r>
            <a:r>
              <a:rPr lang="en-US" sz="1800" dirty="0" smtClean="0"/>
              <a:t>under the title “2018 </a:t>
            </a:r>
            <a:r>
              <a:rPr lang="en-US" sz="1800" dirty="0" smtClean="0"/>
              <a:t>State of Software Development Survey</a:t>
            </a:r>
            <a:r>
              <a:rPr lang="en-US" sz="1800" dirty="0" smtClean="0"/>
              <a:t>”</a:t>
            </a:r>
            <a:endParaRPr lang="en-US" sz="1800" dirty="0"/>
          </a:p>
          <a:p>
            <a:pPr marL="228600" indent="-228600">
              <a:lnSpc>
                <a:spcPct val="80000"/>
              </a:lnSpc>
            </a:pPr>
            <a:endParaRPr lang="en-US" sz="1800" dirty="0" smtClean="0"/>
          </a:p>
          <a:p>
            <a:pPr marL="228600" indent="-228600">
              <a:lnSpc>
                <a:spcPct val="80000"/>
              </a:lnSpc>
            </a:pPr>
            <a:r>
              <a:rPr lang="en-US" sz="1800" dirty="0" smtClean="0"/>
              <a:t>Survey </a:t>
            </a:r>
            <a:r>
              <a:rPr lang="en-US" sz="1800" dirty="0"/>
              <a:t>link included in:</a:t>
            </a:r>
          </a:p>
          <a:p>
            <a:pPr marL="457200" lvl="1" indent="-227013">
              <a:lnSpc>
                <a:spcPct val="80000"/>
              </a:lnSpc>
            </a:pPr>
            <a:r>
              <a:rPr lang="en-US" sz="1800" dirty="0">
                <a:hlinkClick r:id="rId3"/>
              </a:rPr>
              <a:t>www.ambysoft.com/surveys/</a:t>
            </a:r>
            <a:r>
              <a:rPr lang="en-US" sz="1800" dirty="0"/>
              <a:t> </a:t>
            </a:r>
            <a:r>
              <a:rPr lang="en-US" sz="1800" dirty="0" smtClean="0"/>
              <a:t>page</a:t>
            </a:r>
          </a:p>
          <a:p>
            <a:pPr marL="457200" lvl="1" indent="-227013">
              <a:lnSpc>
                <a:spcPct val="80000"/>
              </a:lnSpc>
            </a:pPr>
            <a:r>
              <a:rPr lang="en-US" sz="1800" dirty="0" smtClean="0"/>
              <a:t>Twitter postings via @</a:t>
            </a:r>
            <a:r>
              <a:rPr lang="en-US" sz="1800" dirty="0" err="1" smtClean="0"/>
              <a:t>scottwambler</a:t>
            </a:r>
            <a:endParaRPr lang="en-US" sz="1800" dirty="0" smtClean="0"/>
          </a:p>
          <a:p>
            <a:pPr marL="457200" lvl="1" indent="-227013">
              <a:lnSpc>
                <a:spcPct val="80000"/>
              </a:lnSpc>
            </a:pPr>
            <a:r>
              <a:rPr lang="en-US" sz="1800" dirty="0" smtClean="0"/>
              <a:t>Postings to several discussion forums on LinkedIn</a:t>
            </a:r>
            <a:endParaRPr lang="en-US" sz="1800" dirty="0" smtClean="0"/>
          </a:p>
          <a:p>
            <a:pPr marL="457200" lvl="1" indent="-227013">
              <a:lnSpc>
                <a:spcPct val="80000"/>
              </a:lnSpc>
            </a:pPr>
            <a:endParaRPr lang="en-US" sz="1800" dirty="0" smtClean="0"/>
          </a:p>
          <a:p>
            <a:pPr marL="228600" indent="-228600">
              <a:lnSpc>
                <a:spcPct val="80000"/>
              </a:lnSpc>
            </a:pPr>
            <a:r>
              <a:rPr lang="en-US" sz="1800" dirty="0" smtClean="0"/>
              <a:t>Data</a:t>
            </a:r>
            <a:r>
              <a:rPr lang="en-US" sz="1800" dirty="0"/>
              <a:t>, summary, and slides downloadable from </a:t>
            </a:r>
            <a:r>
              <a:rPr lang="en-US" sz="1800" dirty="0">
                <a:hlinkClick r:id="rId3"/>
              </a:rPr>
              <a:t>www.ambysoft.com/surveys/</a:t>
            </a:r>
            <a:endParaRPr lang="en-US" sz="1800" dirty="0"/>
          </a:p>
          <a:p>
            <a:pPr marL="228600" indent="-228600">
              <a:lnSpc>
                <a:spcPct val="80000"/>
              </a:lnSpc>
            </a:pPr>
            <a:endParaRPr lang="en-US" sz="1800" dirty="0" smtClean="0"/>
          </a:p>
          <a:p>
            <a:pPr marL="228600" indent="-228600">
              <a:lnSpc>
                <a:spcPct val="80000"/>
              </a:lnSpc>
            </a:pPr>
            <a:r>
              <a:rPr lang="en-US" sz="1800" dirty="0" smtClean="0"/>
              <a:t>162 </a:t>
            </a:r>
            <a:r>
              <a:rPr lang="en-US" sz="1800" dirty="0" smtClean="0"/>
              <a:t>respondents </a:t>
            </a:r>
          </a:p>
          <a:p>
            <a:pPr marL="0" indent="0">
              <a:lnSpc>
                <a:spcPct val="80000"/>
              </a:lnSpc>
              <a:buNone/>
            </a:pPr>
            <a:endParaRPr lang="en-US" sz="1800" dirty="0"/>
          </a:p>
        </p:txBody>
      </p:sp>
      <p:pic>
        <p:nvPicPr>
          <p:cNvPr id="3074" name="Picture 2" descr="C:\Users\Scott Ambler\AppData\Local\Microsoft\Windows\Temporary Internet Files\Content.IE5\Y5L54AIN\MC900434784[1]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1491630"/>
            <a:ext cx="2542098" cy="19065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 of Team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Copyright 2019 Disciplined Agile</a:t>
            </a:r>
            <a:endParaRPr lang="en-US"/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644680213"/>
              </p:ext>
            </p:extLst>
          </p:nvPr>
        </p:nvGraphicFramePr>
        <p:xfrm>
          <a:off x="395536" y="411510"/>
          <a:ext cx="8040216" cy="4320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Rectangle 6"/>
          <p:cNvSpPr/>
          <p:nvPr/>
        </p:nvSpPr>
        <p:spPr>
          <a:xfrm>
            <a:off x="3203848" y="4567944"/>
            <a:ext cx="568902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 smtClean="0"/>
              <a:t>Source: 2018 </a:t>
            </a:r>
            <a:r>
              <a:rPr lang="en-US" sz="1600" dirty="0" smtClean="0"/>
              <a:t>State of Software Development Survey</a:t>
            </a:r>
            <a:endParaRPr lang="en-US" sz="1600" dirty="0" smtClean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83430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How Long </a:t>
            </a:r>
            <a:r>
              <a:rPr lang="en-CA" dirty="0" smtClean="0"/>
              <a:t>Are Your </a:t>
            </a:r>
            <a:r>
              <a:rPr lang="en-CA" dirty="0"/>
              <a:t>Iterations/Sprints?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58481731"/>
              </p:ext>
            </p:extLst>
          </p:nvPr>
        </p:nvGraphicFramePr>
        <p:xfrm>
          <a:off x="395288" y="788988"/>
          <a:ext cx="8229600" cy="33956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dirty="0" smtClean="0"/>
              <a:t>Copyright 2019 Disciplined Agile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203848" y="4567944"/>
            <a:ext cx="568902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 smtClean="0"/>
              <a:t>Source: 2018 </a:t>
            </a:r>
            <a:r>
              <a:rPr lang="en-US" sz="1600" dirty="0" smtClean="0"/>
              <a:t>State of Software Development Survey</a:t>
            </a:r>
            <a:endParaRPr lang="en-US" sz="1600" dirty="0" smtClean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92799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Cadence of Internal Releases</a:t>
            </a:r>
            <a:endParaRPr lang="en-CA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756179"/>
              </p:ext>
            </p:extLst>
          </p:nvPr>
        </p:nvGraphicFramePr>
        <p:xfrm>
          <a:off x="395536" y="627534"/>
          <a:ext cx="8229600" cy="39717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Copyright 2019 Disciplined Agile</a:t>
            </a:r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3419872" y="915566"/>
            <a:ext cx="720080" cy="14401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3303637" y="4552555"/>
            <a:ext cx="568902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400" dirty="0" smtClean="0"/>
              <a:t>Source: 2018 </a:t>
            </a:r>
            <a:r>
              <a:rPr lang="en-US" sz="1400" dirty="0" smtClean="0"/>
              <a:t>State of Software Development Survey</a:t>
            </a:r>
            <a:endParaRPr lang="en-US" sz="1400" dirty="0" smtClean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58443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Cadence of Production Releases</a:t>
            </a:r>
            <a:endParaRPr lang="en-CA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7551937"/>
              </p:ext>
            </p:extLst>
          </p:nvPr>
        </p:nvGraphicFramePr>
        <p:xfrm>
          <a:off x="395536" y="627534"/>
          <a:ext cx="8229600" cy="39717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Copyright 2019 Disciplined Agile</a:t>
            </a: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303637" y="4552555"/>
            <a:ext cx="568902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400" dirty="0" smtClean="0"/>
              <a:t>Source: 2018 </a:t>
            </a:r>
            <a:r>
              <a:rPr lang="en-US" sz="1400" dirty="0" smtClean="0"/>
              <a:t>State of Software Development Survey</a:t>
            </a:r>
            <a:endParaRPr lang="en-US" sz="1400" dirty="0" smtClean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2136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383618"/>
            <a:ext cx="8229600" cy="529568"/>
          </a:xfrm>
        </p:spPr>
        <p:txBody>
          <a:bodyPr>
            <a:noAutofit/>
          </a:bodyPr>
          <a:lstStyle/>
          <a:p>
            <a:pPr algn="ctr"/>
            <a:r>
              <a:rPr lang="en-US" sz="6000" dirty="0" smtClean="0"/>
              <a:t>Got Discipline?</a:t>
            </a:r>
            <a:endParaRPr lang="en-CA" sz="6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Copyright 2019 Disciplined Agile</a:t>
            </a:r>
            <a:endParaRPr lang="en-CA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0" y="2463738"/>
            <a:ext cx="9144000" cy="11367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 smtClean="0"/>
              <a:t>Disciplined-Agile.com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246238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4030</TotalTime>
  <Words>436</Words>
  <Application>Microsoft Office PowerPoint</Application>
  <PresentationFormat>On-screen Show (16:9)</PresentationFormat>
  <Paragraphs>66</Paragraphs>
  <Slides>8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Default Design</vt:lpstr>
      <vt:lpstr>2018 State of Software Development Survey Results</vt:lpstr>
      <vt:lpstr>How To Use These Slides</vt:lpstr>
      <vt:lpstr>About the Survey</vt:lpstr>
      <vt:lpstr>Type of Team</vt:lpstr>
      <vt:lpstr>How Long Are Your Iterations/Sprints?</vt:lpstr>
      <vt:lpstr>Cadence of Internal Releases</vt:lpstr>
      <vt:lpstr>Cadence of Production Releases</vt:lpstr>
      <vt:lpstr>Got Discipline?</vt:lpstr>
    </vt:vector>
  </TitlesOfParts>
  <Company>Ambysoft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Survey Results</dc:title>
  <dc:creator>Scott W. Ambler</dc:creator>
  <cp:lastModifiedBy>Scott Ambler</cp:lastModifiedBy>
  <cp:revision>265</cp:revision>
  <dcterms:created xsi:type="dcterms:W3CDTF">2007-05-09T10:52:38Z</dcterms:created>
  <dcterms:modified xsi:type="dcterms:W3CDTF">2018-12-28T22:25:21Z</dcterms:modified>
</cp:coreProperties>
</file>